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70" r:id="rId13"/>
    <p:sldId id="262" r:id="rId14"/>
  </p:sldIdLst>
  <p:sldSz cx="10058400" cy="7772400"/>
  <p:notesSz cx="10058400" cy="7772400"/>
  <p:defaultTextStyle>
    <a:defPPr>
      <a:defRPr lang="es-AR"/>
    </a:defPPr>
    <a:lvl1pPr marL="0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58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30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18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03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89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08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161F5-AFCD-479F-8D7C-43D32B94D2E5}" type="datetimeFigureOut">
              <a:rPr lang="es-AR" smtClean="0"/>
              <a:t>28/2/2017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A3930-461A-47E7-9AF8-93DB7E150FE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771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930-461A-47E7-9AF8-93DB7E150FE3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708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402336" cy="7768383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40514" y="771207"/>
            <a:ext cx="50292" cy="41452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95980" y="771207"/>
            <a:ext cx="30175" cy="41452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75022" y="771207"/>
            <a:ext cx="10058" cy="41452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43945" y="771207"/>
            <a:ext cx="10058" cy="41452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005840" y="4922520"/>
            <a:ext cx="8549640" cy="2238451"/>
          </a:xfrm>
        </p:spPr>
        <p:txBody>
          <a:bodyPr/>
          <a:lstStyle>
            <a:lvl1pPr marR="10186" algn="l">
              <a:defRPr sz="45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005840" y="3212592"/>
            <a:ext cx="8549640" cy="1709928"/>
          </a:xfrm>
        </p:spPr>
        <p:txBody>
          <a:bodyPr lIns="112045" tIns="50929" anchor="b"/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509292" indent="0" algn="ctr">
              <a:buNone/>
            </a:lvl2pPr>
            <a:lvl3pPr marL="1018586" indent="0" algn="ctr">
              <a:buNone/>
            </a:lvl3pPr>
            <a:lvl4pPr marL="1527879" indent="0" algn="ctr">
              <a:buNone/>
            </a:lvl4pPr>
            <a:lvl5pPr marL="2037173" indent="0" algn="ctr">
              <a:buNone/>
            </a:lvl5pPr>
            <a:lvl6pPr marL="2546466" indent="0" algn="ctr">
              <a:buNone/>
            </a:lvl6pPr>
            <a:lvl7pPr marL="3055758" indent="0" algn="ctr">
              <a:buNone/>
            </a:lvl7pPr>
            <a:lvl8pPr marL="3565052" indent="0" algn="ctr">
              <a:buNone/>
            </a:lvl8pPr>
            <a:lvl9pPr marL="4074344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80820" y="5720380"/>
            <a:ext cx="80467" cy="191719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80820" y="5436395"/>
            <a:ext cx="80467" cy="2590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80820" y="5256043"/>
            <a:ext cx="80467" cy="155448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80820" y="5148233"/>
            <a:ext cx="80467" cy="82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179320" cy="6631728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70560" y="311258"/>
            <a:ext cx="6454140" cy="663172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5311847" y="1217073"/>
            <a:ext cx="4754350" cy="65633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411362" y="0"/>
            <a:ext cx="6065990" cy="74973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839761" y="1701225"/>
            <a:ext cx="4663440" cy="13075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6537960" y="0"/>
            <a:ext cx="3017520" cy="48361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6537960" y="4836160"/>
            <a:ext cx="3520440" cy="1295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6537960" y="0"/>
            <a:ext cx="1508760" cy="48361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6543202" y="4812774"/>
            <a:ext cx="2299811" cy="29596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6537960" y="4836160"/>
            <a:ext cx="1760220" cy="29362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6537960" y="1554480"/>
            <a:ext cx="3520440" cy="3281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6537960" y="1986280"/>
            <a:ext cx="3520440" cy="28498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1089660" y="4836160"/>
            <a:ext cx="5448300" cy="29362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86740" y="4836160"/>
            <a:ext cx="5867400" cy="29362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403506" y="2763520"/>
            <a:ext cx="6202680" cy="20726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403506" y="2418080"/>
            <a:ext cx="6202680" cy="24180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5029200" y="4836160"/>
            <a:ext cx="1508760" cy="29362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77592" y="1531895"/>
            <a:ext cx="6289853" cy="1107817"/>
          </a:xfrm>
        </p:spPr>
        <p:txBody>
          <a:bodyPr lIns="91672" tIns="50929" bIns="0" anchor="t"/>
          <a:lstStyle>
            <a:lvl1pPr marL="611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399476" y="455902"/>
            <a:ext cx="9354312" cy="100443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7592" y="580339"/>
            <a:ext cx="8972093" cy="880872"/>
          </a:xfrm>
        </p:spPr>
        <p:txBody>
          <a:bodyPr tIns="71302"/>
          <a:lstStyle>
            <a:lvl1pPr algn="l">
              <a:buNone/>
              <a:defRPr sz="4200" b="0" cap="none" spc="-167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408693" y="771207"/>
            <a:ext cx="30175" cy="41452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52220" y="771207"/>
            <a:ext cx="30175" cy="41452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93295" y="771207"/>
            <a:ext cx="10058" cy="41452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524372" y="771207"/>
            <a:ext cx="10058" cy="41452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50526" y="771207"/>
            <a:ext cx="40234" cy="41452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80339"/>
            <a:ext cx="9052560" cy="103632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0778" y="2006571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0878" y="2006571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55903"/>
            <a:ext cx="9753788" cy="100443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306" y="580339"/>
            <a:ext cx="8549640" cy="1036320"/>
          </a:xfrm>
        </p:spPr>
        <p:txBody>
          <a:bodyPr anchor="t"/>
          <a:lstStyle>
            <a:lvl1pPr>
              <a:defRPr sz="45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2921" y="2051050"/>
            <a:ext cx="4444207" cy="725064"/>
          </a:xfrm>
        </p:spPr>
        <p:txBody>
          <a:bodyPr anchor="ctr"/>
          <a:lstStyle>
            <a:lvl1pPr marL="81487" indent="0" algn="l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109530" y="2051050"/>
            <a:ext cx="4445953" cy="725064"/>
          </a:xfrm>
        </p:spPr>
        <p:txBody>
          <a:bodyPr anchor="ctr"/>
          <a:lstStyle>
            <a:lvl1pPr marL="81487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02921" y="2786908"/>
            <a:ext cx="4444207" cy="448726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09530" y="2786908"/>
            <a:ext cx="4445953" cy="448726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96569" y="771207"/>
            <a:ext cx="50292" cy="41452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52038" y="771207"/>
            <a:ext cx="30175" cy="41452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31077" y="771207"/>
            <a:ext cx="10058" cy="41452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771207"/>
            <a:ext cx="10058" cy="41452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64747" y="771207"/>
            <a:ext cx="30175" cy="41452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208275" y="771207"/>
            <a:ext cx="30175" cy="41452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49350" y="771207"/>
            <a:ext cx="10058" cy="41452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80428" y="771207"/>
            <a:ext cx="10058" cy="41452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306581" y="771207"/>
            <a:ext cx="40234" cy="41452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5840" y="580339"/>
            <a:ext cx="8549640" cy="1036320"/>
          </a:xfrm>
        </p:spPr>
        <p:txBody>
          <a:bodyPr/>
          <a:lstStyle>
            <a:lvl1pPr>
              <a:defRPr sz="45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4380" y="309457"/>
            <a:ext cx="9052560" cy="1316990"/>
          </a:xfrm>
        </p:spPr>
        <p:txBody>
          <a:bodyPr anchor="ctr"/>
          <a:lstStyle>
            <a:lvl1pPr algn="l">
              <a:buNone/>
              <a:defRPr sz="4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54380" y="1626447"/>
            <a:ext cx="2766060" cy="5181600"/>
          </a:xfrm>
        </p:spPr>
        <p:txBody>
          <a:bodyPr/>
          <a:lstStyle>
            <a:lvl1pPr marL="61115" indent="0"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771900" y="1626447"/>
            <a:ext cx="6035040" cy="518160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04835" y="3"/>
            <a:ext cx="9656064" cy="212844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99515" y="2136365"/>
            <a:ext cx="9660884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9363829" y="1383902"/>
            <a:ext cx="150465" cy="141313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1005840" y="500087"/>
            <a:ext cx="7543800" cy="795316"/>
          </a:xfrm>
        </p:spPr>
        <p:txBody>
          <a:bodyPr anchor="b"/>
          <a:lstStyle>
            <a:lvl1pPr algn="l">
              <a:buNone/>
              <a:defRPr sz="23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4835" y="2146286"/>
            <a:ext cx="9656064" cy="562149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6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1005840" y="1303497"/>
            <a:ext cx="7543800" cy="777240"/>
          </a:xfrm>
        </p:spPr>
        <p:txBody>
          <a:bodyPr/>
          <a:lstStyle>
            <a:lvl1pPr marL="30557" indent="0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9531469" y="1556622"/>
            <a:ext cx="150465" cy="141313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9149887" y="1673539"/>
            <a:ext cx="150465" cy="141313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7124700" y="62902"/>
            <a:ext cx="2346960" cy="413808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05840" y="62902"/>
            <a:ext cx="6118860" cy="413808"/>
          </a:xfrm>
        </p:spPr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471660" y="62902"/>
            <a:ext cx="502920" cy="413808"/>
          </a:xfrm>
        </p:spPr>
        <p:txBody>
          <a:bodyPr/>
          <a:lstStyle>
            <a:extLst/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402336" cy="7768383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80820" y="5720380"/>
            <a:ext cx="80467" cy="191719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80820" y="5436395"/>
            <a:ext cx="80467" cy="2590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80820" y="5256043"/>
            <a:ext cx="80467" cy="155448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80820" y="5148233"/>
            <a:ext cx="80467" cy="82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40514" y="771207"/>
            <a:ext cx="50292" cy="414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95980" y="771207"/>
            <a:ext cx="30175" cy="414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75022" y="771207"/>
            <a:ext cx="10058" cy="414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43945" y="771207"/>
            <a:ext cx="10058" cy="414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1005840" y="580339"/>
            <a:ext cx="8549640" cy="1036320"/>
          </a:xfrm>
          <a:prstGeom prst="rect">
            <a:avLst/>
          </a:prstGeom>
        </p:spPr>
        <p:txBody>
          <a:bodyPr vert="horz" lIns="101858" tIns="50929" rIns="101858" bIns="50929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1005840" y="2021368"/>
            <a:ext cx="8549640" cy="5181600"/>
          </a:xfrm>
          <a:prstGeom prst="rect">
            <a:avLst/>
          </a:prstGeom>
        </p:spPr>
        <p:txBody>
          <a:bodyPr vert="horz" lIns="101858" tIns="50929" rIns="101858" bIns="50929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7124700" y="7272232"/>
            <a:ext cx="2346960" cy="413808"/>
          </a:xfrm>
          <a:prstGeom prst="rect">
            <a:avLst/>
          </a:prstGeom>
        </p:spPr>
        <p:txBody>
          <a:bodyPr vert="horz" lIns="101858" tIns="50929" rIns="101858" bIns="50929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005840" y="7272232"/>
            <a:ext cx="6118860" cy="413808"/>
          </a:xfrm>
          <a:prstGeom prst="rect">
            <a:avLst/>
          </a:prstGeom>
        </p:spPr>
        <p:txBody>
          <a:bodyPr vert="horz" lIns="101858" tIns="50929" rIns="101858" bIns="50929"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471660" y="7272232"/>
            <a:ext cx="502920" cy="413808"/>
          </a:xfrm>
          <a:prstGeom prst="rect">
            <a:avLst/>
          </a:prstGeom>
        </p:spPr>
        <p:txBody>
          <a:bodyPr vert="horz" lIns="101858" tIns="50929" rIns="101858" bIns="50929" anchor="b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kern="1200" spc="-111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58364" indent="-381970" algn="l" rtl="0" eaLnBrk="1" latinLnBrk="0" hangingPunct="1">
        <a:spcBef>
          <a:spcPts val="780"/>
        </a:spcBef>
        <a:buClr>
          <a:schemeClr val="tx2"/>
        </a:buClr>
        <a:buSzPct val="95000"/>
        <a:buFont typeface="Wingdings"/>
        <a:buChar char="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5055" indent="-318309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259" indent="-254646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5649" indent="-254646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110" indent="-23427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756" indent="-23427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8660" indent="-203717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32562" indent="-203717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46466" indent="-203717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2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64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5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0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43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02"/>
            <a:ext cx="9601200" cy="678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r>
              <a:rPr lang="es-AR" sz="3600" b="1" dirty="0"/>
              <a:t>Escuela Normal Superior “Justo José de Urquiza”</a:t>
            </a:r>
          </a:p>
          <a:p>
            <a:pPr algn="r"/>
            <a:endParaRPr lang="es-AR" dirty="0" smtClean="0"/>
          </a:p>
          <a:p>
            <a:r>
              <a:rPr lang="es-AR" sz="3200" dirty="0"/>
              <a:t>           </a:t>
            </a:r>
          </a:p>
          <a:p>
            <a:r>
              <a:rPr lang="es-AR" sz="3200" dirty="0"/>
              <a:t> Lo que todo estudiante debería saber…</a:t>
            </a:r>
          </a:p>
          <a:p>
            <a:pPr algn="ctr"/>
            <a:endParaRPr lang="es-AR" dirty="0" smtClean="0"/>
          </a:p>
          <a:p>
            <a:pPr algn="ctr"/>
            <a:r>
              <a:rPr lang="es-AR" sz="3200" b="1" i="1" dirty="0"/>
              <a:t>ACERCA DE COMENZAR LA ESCUELA SECUNDARIA</a:t>
            </a:r>
          </a:p>
          <a:p>
            <a:pPr algn="ctr"/>
            <a:endParaRPr lang="es-AR" sz="3200" b="1" i="1" dirty="0"/>
          </a:p>
          <a:p>
            <a:pPr algn="ctr"/>
            <a:endParaRPr lang="es-AR" sz="3200" b="1" i="1" dirty="0"/>
          </a:p>
          <a:p>
            <a:pPr algn="ctr"/>
            <a:endParaRPr lang="es-AR" sz="3200" b="1" i="1" dirty="0"/>
          </a:p>
          <a:p>
            <a:pPr algn="ctr"/>
            <a:endParaRPr lang="es-AR" sz="3200" b="1" i="1" dirty="0"/>
          </a:p>
          <a:p>
            <a:pPr algn="ctr"/>
            <a:endParaRPr lang="es-AR" sz="3200" b="1" i="1" dirty="0"/>
          </a:p>
          <a:p>
            <a:pPr algn="ctr"/>
            <a:endParaRPr lang="es-AR" sz="3200" b="1" i="1" dirty="0"/>
          </a:p>
          <a:p>
            <a:pPr algn="ctr"/>
            <a:endParaRPr lang="es-AR" sz="3200" b="1" i="1" dirty="0"/>
          </a:p>
          <a:p>
            <a:pPr algn="ctr"/>
            <a:endParaRPr lang="es-AR" sz="3200" b="1" i="1" dirty="0"/>
          </a:p>
          <a:p>
            <a:pPr algn="ctr"/>
            <a:r>
              <a:rPr lang="es-AR" sz="3200" b="1" i="1" dirty="0"/>
              <a:t>2017</a:t>
            </a:r>
            <a:endParaRPr sz="3200" b="1" i="1" dirty="0"/>
          </a:p>
        </p:txBody>
      </p:sp>
      <p:sp>
        <p:nvSpPr>
          <p:cNvPr id="3" name="object 3"/>
          <p:cNvSpPr/>
          <p:nvPr/>
        </p:nvSpPr>
        <p:spPr>
          <a:xfrm>
            <a:off x="2147825" y="3352800"/>
            <a:ext cx="591515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8549640" cy="715061"/>
          </a:xfrm>
        </p:spPr>
        <p:txBody>
          <a:bodyPr>
            <a:normAutofit/>
          </a:bodyPr>
          <a:lstStyle/>
          <a:p>
            <a:r>
              <a:rPr lang="es-ES" altLang="es-AR" sz="3600" b="1" i="1" dirty="0">
                <a:solidFill>
                  <a:schemeClr val="tx1"/>
                </a:solidFill>
                <a:latin typeface="Corbel" panose="020B0503020204020204" pitchFamily="34" charset="0"/>
              </a:rPr>
              <a:t>Se clasifican en: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8549640" cy="3124200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s-ES" altLang="es-AR" sz="2800" dirty="0"/>
              <a:t>Apercibimiento Oral.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altLang="es-AR" sz="2800" dirty="0"/>
              <a:t>Apercibimiento Escrito.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altLang="es-AR" sz="2800" dirty="0"/>
              <a:t>Actividad de servicio comunitario escolar- sanciones </a:t>
            </a:r>
            <a:r>
              <a:rPr lang="es-ES" altLang="es-AR" sz="2800" dirty="0" err="1"/>
              <a:t>reparatorias</a:t>
            </a:r>
            <a:r>
              <a:rPr lang="es-ES" altLang="es-AR" sz="28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altLang="es-AR" sz="2800" dirty="0"/>
              <a:t>Sanciones contrato de cambio.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altLang="es-AR" sz="2800" dirty="0"/>
              <a:t>Amonestaciones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676400" y="5105400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_tradnl" altLang="es-AR" sz="2800" dirty="0"/>
              <a:t>El uso de celular.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_tradnl" altLang="es-AR" sz="2800" dirty="0"/>
              <a:t>Reproductores de música (Mp3, Mp4, etc.).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_tradnl" altLang="es-AR" sz="2800" dirty="0"/>
              <a:t>Fumar dentro del establecimiento Ley 9113.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_tradnl" altLang="es-AR" sz="2800" dirty="0"/>
              <a:t>Ingerir bebidas alcohólicas.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295400" y="4343400"/>
            <a:ext cx="3760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AR" sz="3600" b="1" i="1" dirty="0">
                <a:latin typeface="Corbel" panose="020B0503020204020204" pitchFamily="34" charset="0"/>
              </a:rPr>
              <a:t>NO SE PERMITIRÁ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5993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61770" cy="902206"/>
          </a:xfrm>
        </p:spPr>
        <p:txBody>
          <a:bodyPr>
            <a:normAutofit/>
          </a:bodyPr>
          <a:lstStyle/>
          <a:p>
            <a:pPr algn="ctr"/>
            <a:r>
              <a:rPr lang="es-ES_tradnl" altLang="es-AR" sz="4400" b="1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TUTORÍAS</a:t>
            </a:r>
            <a:endParaRPr lang="es-ES_tradnl" altLang="es-AR" sz="4400" b="1" i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3058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s-ES_tradnl" altLang="es-AR" sz="2400" dirty="0">
                <a:latin typeface="Corbel" panose="020B0503020204020204" pitchFamily="34" charset="0"/>
              </a:rPr>
              <a:t>  </a:t>
            </a:r>
            <a:r>
              <a:rPr lang="es-ES_tradnl" altLang="es-AR" sz="2800" dirty="0">
                <a:latin typeface="Corbel" panose="020B0503020204020204" pitchFamily="34" charset="0"/>
              </a:rPr>
              <a:t>Los alumnos podrán concurrir a </a:t>
            </a:r>
            <a:r>
              <a:rPr lang="es-ES_tradnl" altLang="es-AR" sz="2800" dirty="0" smtClean="0">
                <a:latin typeface="Corbel" panose="020B0503020204020204" pitchFamily="34" charset="0"/>
              </a:rPr>
              <a:t>tutorías </a:t>
            </a:r>
            <a:r>
              <a:rPr lang="es-ES_tradnl" altLang="es-AR" sz="2800" dirty="0">
                <a:latin typeface="Corbel" panose="020B0503020204020204" pitchFamily="34" charset="0"/>
              </a:rPr>
              <a:t>fuera del horario de </a:t>
            </a:r>
            <a:r>
              <a:rPr lang="es-ES_tradnl" altLang="es-AR" sz="2800" dirty="0" smtClean="0">
                <a:latin typeface="Corbel" panose="020B0503020204020204" pitchFamily="34" charset="0"/>
              </a:rPr>
              <a:t>clase, en las siguientes asignaturas:</a:t>
            </a:r>
          </a:p>
          <a:p>
            <a:pPr>
              <a:buFont typeface="Wingdings" pitchFamily="2" charset="2"/>
              <a:buNone/>
            </a:pPr>
            <a:endParaRPr lang="es-ES_tradnl" altLang="es-AR" sz="2400" dirty="0" smtClean="0">
              <a:latin typeface="Corbel" panose="020B0503020204020204" pitchFamily="34" charset="0"/>
            </a:endParaRPr>
          </a:p>
          <a:p>
            <a:pPr>
              <a:buFont typeface="Wingdings" pitchFamily="2" charset="2"/>
              <a:buNone/>
            </a:pPr>
            <a:endParaRPr lang="es-ES_tradnl" altLang="es-AR" sz="2400" dirty="0" smtClean="0">
              <a:latin typeface="Corbel" panose="020B0503020204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s-ES_tradnl" altLang="es-AR" sz="2800" b="1" i="1" dirty="0" smtClean="0">
                <a:latin typeface="Corbel" panose="020B0503020204020204" pitchFamily="34" charset="0"/>
              </a:rPr>
              <a:t>HISTORIA</a:t>
            </a:r>
            <a:r>
              <a:rPr lang="es-ES_tradnl" altLang="es-AR" sz="2800" b="1" dirty="0" smtClean="0">
                <a:latin typeface="Corbel" panose="020B0503020204020204" pitchFamily="34" charset="0"/>
              </a:rPr>
              <a:t>:</a:t>
            </a:r>
            <a:r>
              <a:rPr lang="es-ES_tradnl" altLang="es-AR" sz="2800" dirty="0" smtClean="0">
                <a:latin typeface="Corbel" panose="020B0503020204020204" pitchFamily="34" charset="0"/>
              </a:rPr>
              <a:t> Prof. Fabiana </a:t>
            </a:r>
            <a:r>
              <a:rPr lang="es-ES_tradnl" altLang="es-AR" sz="2800" dirty="0" err="1" smtClean="0">
                <a:latin typeface="Corbel" panose="020B0503020204020204" pitchFamily="34" charset="0"/>
              </a:rPr>
              <a:t>Biassi</a:t>
            </a:r>
            <a:r>
              <a:rPr lang="es-ES_tradnl" altLang="es-AR" sz="2800" dirty="0" smtClean="0">
                <a:latin typeface="Corbel" panose="020B0503020204020204" pitchFamily="34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_tradnl" altLang="es-AR" sz="2800" b="1" i="1" dirty="0" smtClean="0">
                <a:latin typeface="Corbel" panose="020B0503020204020204" pitchFamily="34" charset="0"/>
              </a:rPr>
              <a:t>LENGUA Y LITERATURA</a:t>
            </a:r>
            <a:r>
              <a:rPr lang="es-ES_tradnl" altLang="es-AR" sz="2800" b="1" dirty="0" smtClean="0">
                <a:latin typeface="Corbel" panose="020B0503020204020204" pitchFamily="34" charset="0"/>
              </a:rPr>
              <a:t>: </a:t>
            </a:r>
            <a:r>
              <a:rPr lang="es-ES_tradnl" altLang="es-AR" sz="2800" dirty="0" smtClean="0">
                <a:latin typeface="Corbel" panose="020B0503020204020204" pitchFamily="34" charset="0"/>
              </a:rPr>
              <a:t>Prof. Verónica </a:t>
            </a:r>
            <a:r>
              <a:rPr lang="es-ES_tradnl" altLang="es-AR" sz="2800" dirty="0" err="1" smtClean="0">
                <a:latin typeface="Corbel" panose="020B0503020204020204" pitchFamily="34" charset="0"/>
              </a:rPr>
              <a:t>Sturniolo</a:t>
            </a:r>
            <a:r>
              <a:rPr lang="es-ES_tradnl" altLang="es-AR" sz="2800" dirty="0" smtClean="0">
                <a:latin typeface="Corbel" panose="020B0503020204020204" pitchFamily="34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_tradnl" altLang="es-AR" sz="2800" b="1" i="1" dirty="0" smtClean="0">
                <a:latin typeface="Corbel" panose="020B0503020204020204" pitchFamily="34" charset="0"/>
              </a:rPr>
              <a:t>INGLÉS:</a:t>
            </a:r>
            <a:r>
              <a:rPr lang="es-ES_tradnl" altLang="es-AR" sz="2800" dirty="0" smtClean="0">
                <a:latin typeface="Corbel" panose="020B0503020204020204" pitchFamily="34" charset="0"/>
              </a:rPr>
              <a:t> Prof. Inés </a:t>
            </a:r>
            <a:r>
              <a:rPr lang="es-ES_tradnl" altLang="es-AR" sz="2800" dirty="0" err="1" smtClean="0">
                <a:latin typeface="Corbel" panose="020B0503020204020204" pitchFamily="34" charset="0"/>
              </a:rPr>
              <a:t>Fontanari</a:t>
            </a:r>
            <a:r>
              <a:rPr lang="es-ES_tradnl" altLang="es-AR" sz="2800" dirty="0" smtClean="0">
                <a:latin typeface="Corbel" panose="020B0503020204020204" pitchFamily="34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_tradnl" altLang="es-AR" sz="2800" b="1" i="1" dirty="0" smtClean="0">
                <a:latin typeface="Corbel" panose="020B0503020204020204" pitchFamily="34" charset="0"/>
              </a:rPr>
              <a:t>GEOGRAFÍA:</a:t>
            </a:r>
            <a:r>
              <a:rPr lang="es-ES_tradnl" altLang="es-AR" sz="2800" dirty="0" smtClean="0">
                <a:latin typeface="Corbel" panose="020B0503020204020204" pitchFamily="34" charset="0"/>
              </a:rPr>
              <a:t> Prof. Luisa </a:t>
            </a:r>
            <a:r>
              <a:rPr lang="es-ES_tradnl" altLang="es-AR" sz="2800" dirty="0" err="1" smtClean="0">
                <a:latin typeface="Corbel" panose="020B0503020204020204" pitchFamily="34" charset="0"/>
              </a:rPr>
              <a:t>D´Adorante</a:t>
            </a:r>
            <a:r>
              <a:rPr lang="es-ES_tradnl" altLang="es-AR" sz="2800" dirty="0">
                <a:latin typeface="Corbel" panose="020B0503020204020204" pitchFamily="34" charset="0"/>
              </a:rPr>
              <a:t> </a:t>
            </a:r>
            <a:r>
              <a:rPr lang="es-ES_tradnl" altLang="es-AR" sz="2800" dirty="0" smtClean="0">
                <a:latin typeface="Corbel" panose="020B0503020204020204" pitchFamily="34" charset="0"/>
              </a:rPr>
              <a:t>y </a:t>
            </a:r>
            <a:r>
              <a:rPr lang="es-ES_tradnl" altLang="es-AR" sz="2800" dirty="0" err="1" smtClean="0">
                <a:latin typeface="Corbel" panose="020B0503020204020204" pitchFamily="34" charset="0"/>
              </a:rPr>
              <a:t>Chioda</a:t>
            </a:r>
            <a:r>
              <a:rPr lang="es-ES_tradnl" altLang="es-AR" sz="2800" dirty="0" smtClean="0">
                <a:latin typeface="Corbel" panose="020B0503020204020204" pitchFamily="34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_tradnl" altLang="es-AR" sz="2800" b="1" i="1" dirty="0" smtClean="0">
                <a:latin typeface="Corbel" panose="020B0503020204020204" pitchFamily="34" charset="0"/>
              </a:rPr>
              <a:t>MATEMÁTICA:</a:t>
            </a:r>
            <a:r>
              <a:rPr lang="es-ES_tradnl" altLang="es-AR" sz="2800" i="1" dirty="0" smtClean="0">
                <a:latin typeface="Corbel" panose="020B0503020204020204" pitchFamily="34" charset="0"/>
              </a:rPr>
              <a:t> </a:t>
            </a:r>
            <a:r>
              <a:rPr lang="es-ES_tradnl" altLang="es-AR" sz="2800" dirty="0" smtClean="0">
                <a:latin typeface="Corbel" panose="020B0503020204020204" pitchFamily="34" charset="0"/>
              </a:rPr>
              <a:t>Prof. María Elisa </a:t>
            </a:r>
            <a:r>
              <a:rPr lang="es-ES_tradnl" altLang="es-AR" sz="2800" dirty="0" err="1" smtClean="0">
                <a:latin typeface="Corbel" panose="020B0503020204020204" pitchFamily="34" charset="0"/>
              </a:rPr>
              <a:t>Giayetto</a:t>
            </a:r>
            <a:r>
              <a:rPr lang="es-ES_tradnl" altLang="es-AR" sz="2800" dirty="0" smtClean="0">
                <a:latin typeface="Corbel" panose="020B0503020204020204" pitchFamily="34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_tradnl" altLang="es-AR" sz="2800" b="1" i="1" dirty="0" smtClean="0">
                <a:latin typeface="Corbel" panose="020B0503020204020204" pitchFamily="34" charset="0"/>
              </a:rPr>
              <a:t>FÍSICA y QUÍMICA</a:t>
            </a:r>
            <a:r>
              <a:rPr lang="es-ES_tradnl" altLang="es-AR" sz="2800" b="1" dirty="0" smtClean="0">
                <a:latin typeface="Corbel" panose="020B0503020204020204" pitchFamily="34" charset="0"/>
              </a:rPr>
              <a:t>: </a:t>
            </a:r>
            <a:r>
              <a:rPr lang="es-ES_tradnl" altLang="es-AR" sz="2800" dirty="0" smtClean="0">
                <a:latin typeface="Corbel" panose="020B0503020204020204" pitchFamily="34" charset="0"/>
              </a:rPr>
              <a:t>Prof. Noemí Arce.</a:t>
            </a:r>
            <a:endParaRPr lang="es-ES_tradnl" altLang="es-AR" sz="2800" dirty="0">
              <a:latin typeface="Corbel" panose="020B0503020204020204" pitchFamily="34" charset="0"/>
            </a:endParaRPr>
          </a:p>
          <a:p>
            <a:pPr>
              <a:buFont typeface="Wingdings" pitchFamily="2" charset="2"/>
              <a:buNone/>
            </a:pPr>
            <a:endParaRPr lang="es-ES_tradnl" altLang="es-AR" sz="2400" dirty="0" smtClean="0">
              <a:latin typeface="Corbel" panose="020B0503020204020204" pitchFamily="34" charset="0"/>
            </a:endParaRPr>
          </a:p>
          <a:p>
            <a:pPr>
              <a:buFont typeface="Wingdings" pitchFamily="2" charset="2"/>
              <a:buNone/>
            </a:pPr>
            <a:endParaRPr lang="es-ES_tradnl" altLang="es-AR" sz="2400" dirty="0">
              <a:latin typeface="Corbel" panose="020B0503020204020204" pitchFamily="34" charset="0"/>
            </a:endParaRPr>
          </a:p>
          <a:p>
            <a:pPr>
              <a:buFont typeface="Wingdings" pitchFamily="2" charset="2"/>
              <a:buNone/>
            </a:pPr>
            <a:endParaRPr lang="es-ES_tradnl" altLang="es-AR" sz="4900" dirty="0"/>
          </a:p>
        </p:txBody>
      </p:sp>
    </p:spTree>
    <p:extLst>
      <p:ext uri="{BB962C8B-B14F-4D97-AF65-F5344CB8AC3E}">
        <p14:creationId xmlns:p14="http://schemas.microsoft.com/office/powerpoint/2010/main" val="34686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077855"/>
              </p:ext>
            </p:extLst>
          </p:nvPr>
        </p:nvGraphicFramePr>
        <p:xfrm>
          <a:off x="762001" y="1346031"/>
          <a:ext cx="8915399" cy="6008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3399"/>
                <a:gridCol w="2362200"/>
                <a:gridCol w="2209800"/>
              </a:tblGrid>
              <a:tr h="440767">
                <a:tc>
                  <a:txBody>
                    <a:bodyPr/>
                    <a:lstStyle/>
                    <a:p>
                      <a:pPr algn="ctr"/>
                      <a:r>
                        <a:rPr lang="es-AR" sz="3200" b="1" i="1" dirty="0" smtClean="0"/>
                        <a:t>TUTORIAS</a:t>
                      </a: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435"/>
                        </a:lnSpc>
                      </a:pPr>
                      <a:endParaRPr lang="es-AR" sz="2400" b="1" spc="90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marL="6985" algn="ctr">
                        <a:lnSpc>
                          <a:spcPts val="1435"/>
                        </a:lnSpc>
                      </a:pPr>
                      <a:endParaRPr lang="es-AR" sz="2400" b="1" spc="90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435"/>
                        </a:lnSpc>
                      </a:pPr>
                      <a:endParaRPr lang="es-AR" sz="2400" b="1" spc="90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642786">
                <a:tc>
                  <a:txBody>
                    <a:bodyPr/>
                    <a:lstStyle/>
                    <a:p>
                      <a:pPr marL="48895" algn="ctr">
                        <a:lnSpc>
                          <a:spcPts val="1440"/>
                        </a:lnSpc>
                      </a:pPr>
                      <a:endParaRPr lang="es-AR" sz="2800" spc="7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48895" algn="ctr">
                        <a:lnSpc>
                          <a:spcPts val="1440"/>
                        </a:lnSpc>
                      </a:pPr>
                      <a:endParaRPr lang="es-AR" sz="2800" spc="7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48895" algn="ctr">
                        <a:lnSpc>
                          <a:spcPts val="1440"/>
                        </a:lnSpc>
                      </a:pPr>
                      <a:r>
                        <a:rPr sz="2800" spc="7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Lengua</a:t>
                      </a:r>
                      <a:r>
                        <a:rPr sz="2800" spc="7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2800" spc="6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y</a:t>
                      </a:r>
                      <a:r>
                        <a:rPr sz="2800" spc="-12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lang="es-AR" sz="2800" spc="-12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L</a:t>
                      </a:r>
                      <a:r>
                        <a:rPr sz="2800" spc="5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iteratura</a:t>
                      </a:r>
                      <a:endParaRPr sz="2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40"/>
                        </a:lnSpc>
                      </a:pPr>
                      <a:endParaRPr lang="es-AR" sz="2000" dirty="0" smtClean="0">
                        <a:latin typeface="Corbel"/>
                        <a:cs typeface="Corbel"/>
                      </a:endParaRPr>
                    </a:p>
                    <a:p>
                      <a:pPr marL="5715" algn="ctr">
                        <a:lnSpc>
                          <a:spcPts val="1440"/>
                        </a:lnSpc>
                      </a:pPr>
                      <a:r>
                        <a:rPr lang="es-AR" sz="2000" dirty="0" smtClean="0">
                          <a:latin typeface="Corbel"/>
                          <a:cs typeface="Corbel"/>
                        </a:rPr>
                        <a:t>Prof. Verónica </a:t>
                      </a:r>
                      <a:r>
                        <a:rPr lang="es-AR" sz="2000" dirty="0" err="1" smtClean="0">
                          <a:latin typeface="Corbel"/>
                          <a:cs typeface="Corbel"/>
                        </a:rPr>
                        <a:t>Sturniolo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29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40"/>
                        </a:lnSpc>
                      </a:pP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71829C"/>
                    </a:solidFill>
                  </a:tcPr>
                </a:tc>
              </a:tr>
              <a:tr h="642786">
                <a:tc>
                  <a:txBody>
                    <a:bodyPr/>
                    <a:lstStyle/>
                    <a:p>
                      <a:pPr marL="48895" algn="ctr">
                        <a:lnSpc>
                          <a:spcPts val="1440"/>
                        </a:lnSpc>
                      </a:pPr>
                      <a:endParaRPr lang="es-AR" sz="2800" spc="7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48895" algn="ctr">
                        <a:lnSpc>
                          <a:spcPts val="1440"/>
                        </a:lnSpc>
                      </a:pPr>
                      <a:endParaRPr lang="es-AR" sz="2800" spc="7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48895" algn="ctr">
                        <a:lnSpc>
                          <a:spcPts val="1440"/>
                        </a:lnSpc>
                      </a:pPr>
                      <a:r>
                        <a:rPr sz="2800" spc="7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Matemática</a:t>
                      </a:r>
                      <a:endParaRPr sz="2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40"/>
                        </a:lnSpc>
                      </a:pPr>
                      <a:endParaRPr lang="es-AR" sz="2000" dirty="0" smtClean="0">
                        <a:latin typeface="Corbel"/>
                        <a:cs typeface="Corbel"/>
                      </a:endParaRPr>
                    </a:p>
                    <a:p>
                      <a:pPr marL="5715" marR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altLang="es-AR" sz="2000" dirty="0" smtClean="0">
                          <a:latin typeface="Corbel" panose="020B0503020204020204" pitchFamily="34" charset="0"/>
                        </a:rPr>
                        <a:t>Prof. María Elisa </a:t>
                      </a:r>
                      <a:r>
                        <a:rPr lang="es-ES_tradnl" altLang="es-AR" sz="2000" dirty="0" err="1" smtClean="0">
                          <a:latin typeface="Corbel" panose="020B0503020204020204" pitchFamily="34" charset="0"/>
                        </a:rPr>
                        <a:t>Giayetto</a:t>
                      </a:r>
                      <a:r>
                        <a:rPr lang="es-ES_tradnl" altLang="es-AR" sz="2000" dirty="0" smtClean="0">
                          <a:latin typeface="Corbel" panose="020B0503020204020204" pitchFamily="34" charset="0"/>
                        </a:rPr>
                        <a:t>.</a:t>
                      </a:r>
                    </a:p>
                    <a:p>
                      <a:pPr marL="5715" algn="ctr">
                        <a:lnSpc>
                          <a:spcPts val="1440"/>
                        </a:lnSpc>
                      </a:pP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29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40"/>
                        </a:lnSpc>
                      </a:pP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71829C"/>
                    </a:solidFill>
                  </a:tcPr>
                </a:tc>
              </a:tr>
              <a:tr h="964179">
                <a:tc>
                  <a:txBody>
                    <a:bodyPr/>
                    <a:lstStyle/>
                    <a:p>
                      <a:pPr marL="676275" algn="l">
                        <a:lnSpc>
                          <a:spcPts val="1440"/>
                        </a:lnSpc>
                      </a:pPr>
                      <a:endParaRPr lang="es-AR" sz="2800" spc="6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676275" algn="ctr">
                        <a:lnSpc>
                          <a:spcPts val="1440"/>
                        </a:lnSpc>
                      </a:pPr>
                      <a:endParaRPr lang="es-AR" sz="2800" spc="6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676275" algn="ctr">
                        <a:lnSpc>
                          <a:spcPts val="1440"/>
                        </a:lnSpc>
                      </a:pPr>
                      <a:r>
                        <a:rPr sz="2800" spc="6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Ciencias</a:t>
                      </a:r>
                      <a:r>
                        <a:rPr sz="2800" spc="6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2800" spc="6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Naturales</a:t>
                      </a:r>
                      <a:r>
                        <a:rPr sz="2800" spc="6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-</a:t>
                      </a:r>
                      <a:endParaRPr lang="es-AR" sz="2800" spc="6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676275" algn="ctr">
                        <a:lnSpc>
                          <a:spcPts val="1440"/>
                        </a:lnSpc>
                      </a:pPr>
                      <a:endParaRPr lang="es-AR" sz="2800" spc="6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676275" algn="ctr">
                        <a:lnSpc>
                          <a:spcPts val="1440"/>
                        </a:lnSpc>
                      </a:pPr>
                      <a:r>
                        <a:rPr lang="es-AR" sz="2800" spc="5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Física</a:t>
                      </a:r>
                      <a:r>
                        <a:rPr lang="es-AR" sz="2800" spc="50" baseline="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endParaRPr sz="2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40"/>
                        </a:lnSpc>
                      </a:pPr>
                      <a:endParaRPr lang="es-AR" sz="2000" dirty="0" smtClean="0">
                        <a:latin typeface="Corbel"/>
                        <a:cs typeface="Corbel"/>
                      </a:endParaRPr>
                    </a:p>
                    <a:p>
                      <a:pPr marL="10160" marR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altLang="es-AR" sz="2000" dirty="0" smtClean="0">
                        <a:latin typeface="Corbel" panose="020B0503020204020204" pitchFamily="34" charset="0"/>
                      </a:endParaRPr>
                    </a:p>
                    <a:p>
                      <a:pPr marL="10160" marR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altLang="es-AR" sz="2000" dirty="0" smtClean="0">
                          <a:latin typeface="Corbel" panose="020B0503020204020204" pitchFamily="34" charset="0"/>
                        </a:rPr>
                        <a:t>Prof. Noemí Arce.</a:t>
                      </a:r>
                    </a:p>
                    <a:p>
                      <a:pPr marL="10160" algn="ctr">
                        <a:lnSpc>
                          <a:spcPts val="1440"/>
                        </a:lnSpc>
                      </a:pP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29C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40"/>
                        </a:lnSpc>
                      </a:pP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29C"/>
                    </a:solidFill>
                  </a:tcPr>
                </a:tc>
              </a:tr>
              <a:tr h="964179">
                <a:tc>
                  <a:txBody>
                    <a:bodyPr/>
                    <a:lstStyle/>
                    <a:p>
                      <a:pPr marL="676275" algn="l">
                        <a:lnSpc>
                          <a:spcPts val="1440"/>
                        </a:lnSpc>
                      </a:pPr>
                      <a:endParaRPr lang="es-AR" sz="2800" spc="6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676275" algn="ctr">
                        <a:lnSpc>
                          <a:spcPts val="1440"/>
                        </a:lnSpc>
                      </a:pPr>
                      <a:endParaRPr lang="es-AR" sz="2800" spc="6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676275" algn="ctr">
                        <a:lnSpc>
                          <a:spcPts val="1440"/>
                        </a:lnSpc>
                      </a:pPr>
                      <a:r>
                        <a:rPr sz="2800" spc="6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Ciencias</a:t>
                      </a:r>
                      <a:r>
                        <a:rPr sz="2800" spc="6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2800" spc="6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Naturales</a:t>
                      </a:r>
                      <a:r>
                        <a:rPr sz="2800" spc="6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-</a:t>
                      </a:r>
                      <a:endParaRPr lang="es-AR" sz="2800" spc="6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676275" algn="ctr">
                        <a:lnSpc>
                          <a:spcPts val="1440"/>
                        </a:lnSpc>
                      </a:pPr>
                      <a:endParaRPr lang="es-AR" sz="2800" spc="6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676275" algn="ctr">
                        <a:lnSpc>
                          <a:spcPts val="1440"/>
                        </a:lnSpc>
                      </a:pPr>
                      <a:r>
                        <a:rPr lang="es-AR" sz="2800" spc="5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Química</a:t>
                      </a:r>
                      <a:r>
                        <a:rPr lang="es-AR" sz="2800" spc="50" baseline="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altLang="es-AR" sz="2000" dirty="0" smtClean="0">
                        <a:latin typeface="Corbel" panose="020B0503020204020204" pitchFamily="34" charset="0"/>
                      </a:endParaRPr>
                    </a:p>
                    <a:p>
                      <a:pPr marL="10160" marR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altLang="es-AR" sz="2000" dirty="0" smtClean="0">
                        <a:latin typeface="Corbel" panose="020B0503020204020204" pitchFamily="34" charset="0"/>
                      </a:endParaRPr>
                    </a:p>
                    <a:p>
                      <a:pPr marL="10160" marR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altLang="es-AR" sz="2000" dirty="0" smtClean="0">
                          <a:latin typeface="Corbel" panose="020B0503020204020204" pitchFamily="34" charset="0"/>
                        </a:rPr>
                        <a:t>Prof. Noemí Arce.</a:t>
                      </a:r>
                    </a:p>
                    <a:p>
                      <a:pPr marL="10160" algn="ctr">
                        <a:lnSpc>
                          <a:spcPts val="1440"/>
                        </a:lnSpc>
                      </a:pP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29C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40"/>
                        </a:lnSpc>
                      </a:pP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71829C"/>
                    </a:solidFill>
                  </a:tcPr>
                </a:tc>
              </a:tr>
              <a:tr h="860874">
                <a:tc>
                  <a:txBody>
                    <a:bodyPr/>
                    <a:lstStyle/>
                    <a:p>
                      <a:pPr marL="48895" algn="ctr">
                        <a:lnSpc>
                          <a:spcPts val="1450"/>
                        </a:lnSpc>
                      </a:pPr>
                      <a:endParaRPr lang="es-AR" sz="2800" spc="55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48895" algn="ctr">
                        <a:lnSpc>
                          <a:spcPts val="1450"/>
                        </a:lnSpc>
                      </a:pPr>
                      <a:endParaRPr lang="es-AR" sz="2800" spc="55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48895" algn="ctr">
                        <a:lnSpc>
                          <a:spcPts val="1450"/>
                        </a:lnSpc>
                      </a:pPr>
                      <a:r>
                        <a:rPr sz="2800" spc="5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Cs</a:t>
                      </a:r>
                      <a:r>
                        <a:rPr sz="2800" spc="5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.</a:t>
                      </a:r>
                      <a:r>
                        <a:rPr sz="2800" spc="-12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2800" spc="55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Sociales</a:t>
                      </a:r>
                      <a:r>
                        <a:rPr lang="es-AR" sz="2800" spc="5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-</a:t>
                      </a:r>
                      <a:r>
                        <a:rPr sz="2800" spc="6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Geografía</a:t>
                      </a:r>
                      <a:endParaRPr lang="es-AR" sz="2800" spc="6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50"/>
                        </a:lnSpc>
                      </a:pPr>
                      <a:endParaRPr lang="es-AR" sz="2000" dirty="0" smtClean="0">
                        <a:latin typeface="Corbel"/>
                        <a:cs typeface="Corbel"/>
                      </a:endParaRPr>
                    </a:p>
                    <a:p>
                      <a:pPr marL="5715" marR="0" indent="0" algn="ctr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altLang="es-AR" sz="2000" dirty="0" smtClean="0">
                          <a:latin typeface="Corbel" panose="020B0503020204020204" pitchFamily="34" charset="0"/>
                        </a:rPr>
                        <a:t>Prof. Luisa </a:t>
                      </a:r>
                      <a:r>
                        <a:rPr lang="es-ES_tradnl" altLang="es-AR" sz="2000" dirty="0" err="1" smtClean="0">
                          <a:latin typeface="Corbel" panose="020B0503020204020204" pitchFamily="34" charset="0"/>
                        </a:rPr>
                        <a:t>D´Adorante</a:t>
                      </a:r>
                      <a:r>
                        <a:rPr lang="es-ES_tradnl" altLang="es-AR" sz="2000" dirty="0" smtClean="0">
                          <a:latin typeface="Corbel" panose="020B0503020204020204" pitchFamily="34" charset="0"/>
                        </a:rPr>
                        <a:t> y </a:t>
                      </a:r>
                      <a:r>
                        <a:rPr lang="es-ES_tradnl" altLang="es-AR" sz="2000" dirty="0" err="1" smtClean="0">
                          <a:latin typeface="Corbel" panose="020B0503020204020204" pitchFamily="34" charset="0"/>
                        </a:rPr>
                        <a:t>Chioda</a:t>
                      </a:r>
                      <a:r>
                        <a:rPr lang="es-ES_tradnl" altLang="es-AR" sz="2000" dirty="0" smtClean="0">
                          <a:latin typeface="Corbel" panose="020B0503020204020204" pitchFamily="34" charset="0"/>
                        </a:rPr>
                        <a:t>.</a:t>
                      </a:r>
                    </a:p>
                    <a:p>
                      <a:pPr marL="5715" algn="ctr">
                        <a:lnSpc>
                          <a:spcPts val="1450"/>
                        </a:lnSpc>
                      </a:pP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29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50"/>
                        </a:lnSpc>
                      </a:pP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71829C"/>
                    </a:solidFill>
                  </a:tcPr>
                </a:tc>
              </a:tr>
              <a:tr h="688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800" spc="55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800" spc="5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Cs.</a:t>
                      </a:r>
                      <a:r>
                        <a:rPr lang="es-AR" sz="2800" spc="-12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lang="es-AR" sz="2800" spc="5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Sociales-Historia</a:t>
                      </a:r>
                      <a:endParaRPr lang="es-AR" sz="2800" spc="5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50"/>
                        </a:lnSpc>
                      </a:pPr>
                      <a:endParaRPr lang="es-AR" sz="2000" dirty="0" smtClean="0">
                        <a:latin typeface="Corbel"/>
                        <a:cs typeface="Corbel"/>
                      </a:endParaRPr>
                    </a:p>
                    <a:p>
                      <a:pPr marL="10160" marR="0" indent="0" algn="ctr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altLang="es-AR" sz="2000" dirty="0" smtClean="0">
                          <a:latin typeface="Corbel" panose="020B0503020204020204" pitchFamily="34" charset="0"/>
                        </a:rPr>
                        <a:t>Prof. Fabiana </a:t>
                      </a:r>
                      <a:r>
                        <a:rPr lang="es-ES_tradnl" altLang="es-AR" sz="2000" dirty="0" err="1" smtClean="0">
                          <a:latin typeface="Corbel" panose="020B0503020204020204" pitchFamily="34" charset="0"/>
                        </a:rPr>
                        <a:t>Biassi</a:t>
                      </a:r>
                      <a:r>
                        <a:rPr lang="es-ES_tradnl" altLang="es-AR" sz="2000" dirty="0" smtClean="0">
                          <a:latin typeface="Corbel" panose="020B0503020204020204" pitchFamily="34" charset="0"/>
                        </a:rPr>
                        <a:t>.</a:t>
                      </a:r>
                    </a:p>
                    <a:p>
                      <a:pPr marL="10160" algn="ctr">
                        <a:lnSpc>
                          <a:spcPts val="1450"/>
                        </a:lnSpc>
                      </a:pP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29C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50"/>
                        </a:lnSpc>
                      </a:pP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71829C"/>
                    </a:solidFill>
                  </a:tcPr>
                </a:tc>
              </a:tr>
              <a:tr h="688699"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endParaRPr lang="es-AR" sz="2800" spc="5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s-AR" sz="2800" spc="5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Inglés</a:t>
                      </a:r>
                      <a:endParaRPr lang="es-AR" sz="2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55"/>
                        </a:lnSpc>
                      </a:pPr>
                      <a:endParaRPr lang="es-AR" sz="2000" dirty="0" smtClean="0">
                        <a:latin typeface="Corbel"/>
                        <a:cs typeface="Corbel"/>
                      </a:endParaRPr>
                    </a:p>
                    <a:p>
                      <a:pPr marL="10160" marR="0" indent="0" algn="ctr" defTabSz="914400" rtl="0" eaLnBrk="1" fontAlgn="auto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altLang="es-AR" sz="2000" dirty="0" smtClean="0">
                          <a:latin typeface="Corbel" panose="020B0503020204020204" pitchFamily="34" charset="0"/>
                        </a:rPr>
                        <a:t>Prof. Inés </a:t>
                      </a:r>
                      <a:r>
                        <a:rPr lang="es-ES_tradnl" altLang="es-AR" sz="2000" dirty="0" err="1" smtClean="0">
                          <a:latin typeface="Corbel" panose="020B0503020204020204" pitchFamily="34" charset="0"/>
                        </a:rPr>
                        <a:t>Fontanari</a:t>
                      </a:r>
                      <a:r>
                        <a:rPr lang="es-ES_tradnl" altLang="es-AR" sz="2000" dirty="0" smtClean="0">
                          <a:latin typeface="Corbel" panose="020B0503020204020204" pitchFamily="34" charset="0"/>
                        </a:rPr>
                        <a:t>.</a:t>
                      </a:r>
                    </a:p>
                    <a:p>
                      <a:pPr marL="10160" algn="ctr">
                        <a:lnSpc>
                          <a:spcPts val="1455"/>
                        </a:lnSpc>
                      </a:pP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29C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55"/>
                        </a:lnSpc>
                      </a:pP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71829C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762000" y="515034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_tradnl" altLang="es-AR" sz="2400" dirty="0">
                <a:latin typeface="Corbel" panose="020B0503020204020204" pitchFamily="34" charset="0"/>
              </a:rPr>
              <a:t>Los alumnos podrán </a:t>
            </a:r>
            <a:r>
              <a:rPr lang="es-ES_tradnl" altLang="es-AR" sz="2400" dirty="0" smtClean="0">
                <a:latin typeface="Corbel" panose="020B0503020204020204" pitchFamily="34" charset="0"/>
              </a:rPr>
              <a:t>concurrir, fuera </a:t>
            </a:r>
            <a:r>
              <a:rPr lang="es-ES_tradnl" altLang="es-AR" sz="2400" dirty="0">
                <a:latin typeface="Corbel" panose="020B0503020204020204" pitchFamily="34" charset="0"/>
              </a:rPr>
              <a:t>del horario de clase, en las siguientes </a:t>
            </a:r>
            <a:r>
              <a:rPr lang="es-ES_tradnl" altLang="es-AR" sz="2400" dirty="0" smtClean="0">
                <a:latin typeface="Corbel" panose="020B0503020204020204" pitchFamily="34" charset="0"/>
              </a:rPr>
              <a:t>asignaturas en espacios de:</a:t>
            </a:r>
            <a:endParaRPr lang="es-ES_tradnl" altLang="es-AR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381000"/>
            <a:ext cx="8796428" cy="7239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AR" sz="2800" b="1" i="1" dirty="0"/>
              <a:t>Entonces…     </a:t>
            </a:r>
            <a:r>
              <a:rPr lang="es-AR" sz="3200" b="1" i="1" dirty="0"/>
              <a:t>APROVECHA AL MÁXIMO</a:t>
            </a:r>
          </a:p>
          <a:p>
            <a:pPr algn="ctr"/>
            <a:r>
              <a:rPr lang="es-AR" sz="3200" b="1" i="1" dirty="0"/>
              <a:t>LA ESCUELA SECUNDARIA</a:t>
            </a:r>
          </a:p>
          <a:p>
            <a:endParaRPr lang="es-AR" sz="800" dirty="0" smtClean="0"/>
          </a:p>
          <a:p>
            <a:endParaRPr lang="es-AR" sz="1400" dirty="0"/>
          </a:p>
          <a:p>
            <a:r>
              <a:rPr lang="es-AR" sz="2400" b="1" i="1" dirty="0"/>
              <a:t>SE </a:t>
            </a:r>
            <a:r>
              <a:rPr lang="es-AR" sz="2400" b="1" i="1" dirty="0" smtClean="0"/>
              <a:t>ORGANIZADO/A</a:t>
            </a:r>
            <a:endParaRPr lang="es-AR" sz="2400" b="1" i="1" dirty="0"/>
          </a:p>
          <a:p>
            <a:r>
              <a:rPr lang="es-AR" b="1" dirty="0" smtClean="0"/>
              <a:t>Planifica tu tiempo para realizar</a:t>
            </a:r>
          </a:p>
          <a:p>
            <a:r>
              <a:rPr lang="es-AR" b="1" dirty="0" smtClean="0"/>
              <a:t>las tareas y tus otras actividades.</a:t>
            </a:r>
          </a:p>
          <a:p>
            <a:endParaRPr lang="es-AR" dirty="0"/>
          </a:p>
          <a:p>
            <a:r>
              <a:rPr lang="es-AR" b="1" dirty="0" smtClean="0"/>
              <a:t>                                                         </a:t>
            </a:r>
            <a:r>
              <a:rPr lang="es-AR" sz="2400" b="1" i="1" dirty="0"/>
              <a:t>EVITA PROBLEMAS</a:t>
            </a:r>
          </a:p>
          <a:p>
            <a:r>
              <a:rPr lang="es-AR" b="1" dirty="0" smtClean="0"/>
              <a:t>                                                        Mantente alejado de aquellas </a:t>
            </a:r>
            <a:r>
              <a:rPr lang="es-AR" b="1" dirty="0" smtClean="0"/>
              <a:t>situaciones </a:t>
            </a:r>
          </a:p>
          <a:p>
            <a:r>
              <a:rPr lang="es-AR" b="1" dirty="0" smtClean="0"/>
              <a:t>                                                        peligrosas y de aquellas personas que pretenden que hagas </a:t>
            </a:r>
          </a:p>
          <a:p>
            <a:r>
              <a:rPr lang="es-AR" b="1" dirty="0" smtClean="0"/>
              <a:t>                                                        </a:t>
            </a:r>
            <a:r>
              <a:rPr lang="es-AR" b="1" dirty="0" smtClean="0"/>
              <a:t>cosas prohibidas y/o que tú no quieres y que alteren una  </a:t>
            </a:r>
          </a:p>
          <a:p>
            <a:r>
              <a:rPr lang="es-AR" b="1" dirty="0" smtClean="0"/>
              <a:t>                                                        buena convivencia escolar.</a:t>
            </a:r>
          </a:p>
          <a:p>
            <a:r>
              <a:rPr lang="es-AR" sz="2000" b="1" i="1" dirty="0"/>
              <a:t>  </a:t>
            </a:r>
          </a:p>
          <a:p>
            <a:r>
              <a:rPr lang="es-AR" sz="2400" b="1" i="1" dirty="0"/>
              <a:t>CONOCE GENTE NUEVA</a:t>
            </a:r>
          </a:p>
          <a:p>
            <a:r>
              <a:rPr lang="es-AR" b="1" dirty="0" smtClean="0"/>
              <a:t>Implícate en la vida escolar, en las</a:t>
            </a:r>
          </a:p>
          <a:p>
            <a:r>
              <a:rPr lang="es-AR" b="1" dirty="0" smtClean="0"/>
              <a:t>propuestas y actividades</a:t>
            </a:r>
          </a:p>
          <a:p>
            <a:r>
              <a:rPr lang="es-AR" b="1" dirty="0" smtClean="0"/>
              <a:t>Institucionales.</a:t>
            </a:r>
          </a:p>
          <a:p>
            <a:r>
              <a:rPr lang="es-AR" sz="2000" b="1" i="1" dirty="0"/>
              <a:t>                                         </a:t>
            </a:r>
          </a:p>
          <a:p>
            <a:r>
              <a:rPr lang="es-AR" sz="2000" b="1" i="1" dirty="0"/>
              <a:t>                       </a:t>
            </a:r>
            <a:r>
              <a:rPr lang="es-AR" sz="2000" b="1" i="1" dirty="0" smtClean="0"/>
              <a:t>      </a:t>
            </a:r>
            <a:r>
              <a:rPr lang="es-AR" sz="2400" b="1" i="1" dirty="0"/>
              <a:t>INTENTA NUEVAS COSAS</a:t>
            </a:r>
          </a:p>
          <a:p>
            <a:r>
              <a:rPr lang="es-AR" b="1" dirty="0" smtClean="0"/>
              <a:t>                                Proponte nuevos desafíos,</a:t>
            </a:r>
          </a:p>
          <a:p>
            <a:r>
              <a:rPr lang="es-AR" b="1" dirty="0" smtClean="0"/>
              <a:t>                                metas y proyectos.</a:t>
            </a:r>
            <a:endParaRPr b="1" dirty="0"/>
          </a:p>
        </p:txBody>
      </p:sp>
      <p:pic>
        <p:nvPicPr>
          <p:cNvPr id="1027" name="Picture 3" descr="C:\Users\Carolina\Pictures\Logo Monumento Histórico Nacional b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2"/>
            <a:ext cx="3962400" cy="220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33400"/>
            <a:ext cx="8991600" cy="6400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s-AR" dirty="0"/>
          </a:p>
          <a:p>
            <a:endParaRPr lang="es-AR" dirty="0" smtClean="0"/>
          </a:p>
          <a:p>
            <a:r>
              <a:rPr lang="es-AR" sz="3200" b="1" i="1" dirty="0"/>
              <a:t>OPORTUNIDADES</a:t>
            </a:r>
          </a:p>
          <a:p>
            <a:endParaRPr lang="es-AR" sz="2000" b="1" i="1" dirty="0"/>
          </a:p>
          <a:p>
            <a:r>
              <a:rPr lang="es-AR" sz="2000" dirty="0"/>
              <a:t> Tú tendrás la oportunidad de: </a:t>
            </a:r>
          </a:p>
          <a:p>
            <a:pPr marL="342819" indent="-342819">
              <a:buFont typeface="Arial" panose="020B0604020202020204" pitchFamily="34" charset="0"/>
              <a:buChar char="•"/>
            </a:pPr>
            <a:r>
              <a:rPr lang="es-AR" sz="2000" dirty="0"/>
              <a:t>Conocer nueva gente. </a:t>
            </a:r>
          </a:p>
          <a:p>
            <a:pPr marL="342819" indent="-342819">
              <a:buFont typeface="Arial" panose="020B0604020202020204" pitchFamily="34" charset="0"/>
              <a:buChar char="•"/>
            </a:pPr>
            <a:r>
              <a:rPr lang="es-AR" sz="2000" dirty="0"/>
              <a:t>Desarrollar nuevas estrategias e intereses. </a:t>
            </a:r>
          </a:p>
          <a:p>
            <a:pPr marL="342819" indent="-342819">
              <a:buFont typeface="Arial" panose="020B0604020202020204" pitchFamily="34" charset="0"/>
              <a:buChar char="•"/>
            </a:pPr>
            <a:r>
              <a:rPr lang="es-AR" sz="2000" dirty="0"/>
              <a:t>Pensar acerca de tus metas para el futuro</a:t>
            </a:r>
            <a:r>
              <a:rPr lang="es-AR" dirty="0"/>
              <a:t>. 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029200" y="4114800"/>
            <a:ext cx="47244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s-AR" sz="3200" b="1" i="1" dirty="0"/>
              <a:t>MAYOR INDEPENDENCIA</a:t>
            </a:r>
          </a:p>
          <a:p>
            <a:endParaRPr lang="es-AR" sz="2000" dirty="0"/>
          </a:p>
          <a:p>
            <a:r>
              <a:rPr lang="es-AR" sz="2000" dirty="0"/>
              <a:t>También tienes la posibilidad de:</a:t>
            </a:r>
          </a:p>
          <a:p>
            <a:pPr marL="342819" indent="-342819">
              <a:buFont typeface="Arial" panose="020B0604020202020204" pitchFamily="34" charset="0"/>
              <a:buChar char="•"/>
            </a:pPr>
            <a:r>
              <a:rPr lang="es-AR" sz="2000" dirty="0"/>
              <a:t>Conocer acerca de otras clases, actividades de tu interés.</a:t>
            </a:r>
          </a:p>
          <a:p>
            <a:pPr marL="342819" indent="-342819">
              <a:buFont typeface="Arial" panose="020B0604020202020204" pitchFamily="34" charset="0"/>
              <a:buChar char="•"/>
            </a:pPr>
            <a:r>
              <a:rPr lang="es-AR" sz="2000" dirty="0"/>
              <a:t>Elegir temas de interés para investigar, elaborar proyectos y presentar informes.</a:t>
            </a:r>
            <a:endParaRPr sz="2000" dirty="0"/>
          </a:p>
        </p:txBody>
      </p:sp>
      <p:sp>
        <p:nvSpPr>
          <p:cNvPr id="4" name="object 4"/>
          <p:cNvSpPr/>
          <p:nvPr/>
        </p:nvSpPr>
        <p:spPr>
          <a:xfrm>
            <a:off x="5367339" y="838202"/>
            <a:ext cx="4005263" cy="2736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250" y="3962401"/>
            <a:ext cx="3714750" cy="2438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687" y="1080318"/>
            <a:ext cx="8211220" cy="560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50315"/>
              </p:ext>
            </p:extLst>
          </p:nvPr>
        </p:nvGraphicFramePr>
        <p:xfrm>
          <a:off x="609601" y="1676400"/>
          <a:ext cx="8762998" cy="5072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0242"/>
                <a:gridCol w="2921524"/>
                <a:gridCol w="2921232"/>
              </a:tblGrid>
              <a:tr h="1670698">
                <a:tc>
                  <a:txBody>
                    <a:bodyPr/>
                    <a:lstStyle/>
                    <a:p>
                      <a:pPr algn="ctr">
                        <a:lnSpc>
                          <a:spcPts val="2190"/>
                        </a:lnSpc>
                      </a:pPr>
                      <a:endParaRPr lang="es-AR" sz="2400" b="1" spc="85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algn="ctr">
                        <a:lnSpc>
                          <a:spcPts val="2190"/>
                        </a:lnSpc>
                      </a:pPr>
                      <a:endParaRPr lang="es-AR" sz="2400" b="1" spc="85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algn="ctr">
                        <a:lnSpc>
                          <a:spcPts val="2190"/>
                        </a:lnSpc>
                      </a:pPr>
                      <a:r>
                        <a:rPr sz="2400" b="1" spc="85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Ofertas</a:t>
                      </a:r>
                      <a:r>
                        <a:rPr sz="2400" b="1" spc="-8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400" b="1" spc="8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Educativas</a:t>
                      </a:r>
                      <a:endParaRPr sz="2400" b="1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04">
                      <a:solidFill>
                        <a:srgbClr val="000000"/>
                      </a:solidFill>
                      <a:prstDash val="solid"/>
                    </a:lnL>
                    <a:lnR w="11404">
                      <a:solidFill>
                        <a:srgbClr val="000000"/>
                      </a:solidFill>
                      <a:prstDash val="solid"/>
                    </a:lnR>
                    <a:lnT w="10385">
                      <a:solidFill>
                        <a:srgbClr val="000000"/>
                      </a:solidFill>
                      <a:prstDash val="solid"/>
                    </a:lnT>
                    <a:lnB w="10385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528320" indent="26670">
                        <a:lnSpc>
                          <a:spcPts val="2190"/>
                        </a:lnSpc>
                      </a:pPr>
                      <a:endParaRPr lang="es-AR" sz="2400" b="1" spc="90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marL="528320" indent="26670">
                        <a:lnSpc>
                          <a:spcPts val="2190"/>
                        </a:lnSpc>
                      </a:pPr>
                      <a:r>
                        <a:rPr sz="2400" b="1" spc="90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Educación</a:t>
                      </a:r>
                      <a:endParaRPr sz="2400" b="1" dirty="0">
                        <a:latin typeface="Corbel"/>
                        <a:cs typeface="Corbel"/>
                      </a:endParaRPr>
                    </a:p>
                    <a:p>
                      <a:pPr marL="591820" marR="521334" indent="-64135">
                        <a:lnSpc>
                          <a:spcPct val="10060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s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ec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u</a:t>
                      </a:r>
                      <a:r>
                        <a:rPr sz="2400" b="1" spc="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n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d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ria  </a:t>
                      </a:r>
                      <a:r>
                        <a:rPr sz="2400" b="1" spc="8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orientada</a:t>
                      </a:r>
                      <a:endParaRPr sz="2400" b="1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04">
                      <a:solidFill>
                        <a:srgbClr val="000000"/>
                      </a:solidFill>
                      <a:prstDash val="solid"/>
                    </a:lnL>
                    <a:lnR w="11404">
                      <a:solidFill>
                        <a:srgbClr val="000000"/>
                      </a:solidFill>
                      <a:prstDash val="solid"/>
                    </a:lnR>
                    <a:lnT w="10385">
                      <a:solidFill>
                        <a:srgbClr val="000000"/>
                      </a:solidFill>
                      <a:prstDash val="solid"/>
                    </a:lnT>
                    <a:lnB w="1038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90"/>
                        </a:lnSpc>
                      </a:pPr>
                      <a:endParaRPr lang="es-AR" sz="2000" spc="90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algn="ctr">
                        <a:lnSpc>
                          <a:spcPts val="2190"/>
                        </a:lnSpc>
                      </a:pPr>
                      <a:r>
                        <a:rPr sz="2000" spc="90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Educación</a:t>
                      </a:r>
                      <a:endParaRPr sz="2000" dirty="0">
                        <a:latin typeface="Corbel"/>
                        <a:cs typeface="Corbel"/>
                      </a:endParaRPr>
                    </a:p>
                    <a:p>
                      <a:pPr marL="95885" marR="88900" indent="1905" algn="ctr">
                        <a:lnSpc>
                          <a:spcPct val="100600"/>
                        </a:lnSpc>
                      </a:pPr>
                      <a:r>
                        <a:rPr sz="2000" spc="8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secundaria  </a:t>
                      </a:r>
                      <a:r>
                        <a:rPr sz="2000" spc="9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modalidad</a:t>
                      </a:r>
                      <a:r>
                        <a:rPr sz="2000" spc="-5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000" spc="8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técnico</a:t>
                      </a:r>
                      <a:endParaRPr sz="2000" dirty="0">
                        <a:latin typeface="Corbel"/>
                        <a:cs typeface="Corbel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spc="8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profesional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04">
                      <a:solidFill>
                        <a:srgbClr val="000000"/>
                      </a:solidFill>
                      <a:prstDash val="solid"/>
                    </a:lnL>
                    <a:lnR w="11404">
                      <a:solidFill>
                        <a:srgbClr val="000000"/>
                      </a:solidFill>
                      <a:prstDash val="solid"/>
                    </a:lnR>
                    <a:lnT w="10385">
                      <a:solidFill>
                        <a:srgbClr val="000000"/>
                      </a:solidFill>
                      <a:prstDash val="solid"/>
                    </a:lnT>
                    <a:lnB w="1038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1113797">
                <a:tc rowSpan="2">
                  <a:txBody>
                    <a:bodyPr/>
                    <a:lstStyle/>
                    <a:p>
                      <a:pPr algn="ctr"/>
                      <a:endParaRPr lang="es-AR" sz="2400" b="1" dirty="0" smtClean="0">
                        <a:latin typeface="+mn-lt"/>
                        <a:cs typeface="Corbel"/>
                      </a:endParaRPr>
                    </a:p>
                    <a:p>
                      <a:pPr algn="ctr"/>
                      <a:endParaRPr lang="es-AR" sz="2400" b="1" dirty="0" smtClean="0">
                        <a:latin typeface="+mn-lt"/>
                        <a:cs typeface="Corbel"/>
                      </a:endParaRPr>
                    </a:p>
                    <a:p>
                      <a:pPr algn="ctr"/>
                      <a:endParaRPr lang="es-AR" sz="2400" b="1" dirty="0" smtClean="0">
                        <a:latin typeface="+mn-lt"/>
                        <a:cs typeface="Corbel"/>
                      </a:endParaRPr>
                    </a:p>
                    <a:p>
                      <a:pPr algn="ctr"/>
                      <a:r>
                        <a:rPr lang="es-AR" sz="2400" b="1" dirty="0" smtClean="0">
                          <a:latin typeface="+mn-lt"/>
                          <a:cs typeface="Corbel"/>
                        </a:rPr>
                        <a:t>Ciclos</a:t>
                      </a:r>
                      <a:endParaRPr sz="2400" b="1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04">
                      <a:solidFill>
                        <a:srgbClr val="000000"/>
                      </a:solidFill>
                      <a:prstDash val="solid"/>
                    </a:lnL>
                    <a:lnR w="11404">
                      <a:solidFill>
                        <a:srgbClr val="000000"/>
                      </a:solidFill>
                      <a:prstDash val="solid"/>
                    </a:lnR>
                    <a:lnT w="10385">
                      <a:solidFill>
                        <a:srgbClr val="000000"/>
                      </a:solidFill>
                      <a:prstDash val="solid"/>
                    </a:lnT>
                    <a:lnB w="1038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190"/>
                        </a:lnSpc>
                      </a:pPr>
                      <a:r>
                        <a:rPr sz="2000" spc="7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Ciclo</a:t>
                      </a:r>
                      <a:r>
                        <a:rPr sz="2000" spc="-6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000" spc="8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Básico</a:t>
                      </a:r>
                      <a:endParaRPr sz="2000" dirty="0">
                        <a:latin typeface="Corbel"/>
                        <a:cs typeface="Corb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spc="9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(primeros </a:t>
                      </a:r>
                      <a:r>
                        <a:rPr sz="2000" spc="9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3</a:t>
                      </a:r>
                      <a:r>
                        <a:rPr sz="2000" spc="-1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000" spc="8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años)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04">
                      <a:solidFill>
                        <a:srgbClr val="000000"/>
                      </a:solidFill>
                      <a:prstDash val="solid"/>
                    </a:lnL>
                    <a:lnR w="11404">
                      <a:solidFill>
                        <a:srgbClr val="000000"/>
                      </a:solidFill>
                      <a:prstDash val="solid"/>
                    </a:lnR>
                    <a:lnT w="10385">
                      <a:solidFill>
                        <a:srgbClr val="000000"/>
                      </a:solidFill>
                      <a:prstDash val="solid"/>
                    </a:lnT>
                    <a:lnB w="1038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137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404">
                      <a:solidFill>
                        <a:srgbClr val="000000"/>
                      </a:solidFill>
                      <a:prstDash val="solid"/>
                    </a:lnL>
                    <a:lnR w="11404">
                      <a:solidFill>
                        <a:srgbClr val="000000"/>
                      </a:solidFill>
                      <a:prstDash val="solid"/>
                    </a:lnR>
                    <a:lnT w="10385">
                      <a:solidFill>
                        <a:srgbClr val="000000"/>
                      </a:solidFill>
                      <a:prstDash val="solid"/>
                    </a:lnT>
                    <a:lnB w="103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190" indent="13335" algn="ctr">
                        <a:lnSpc>
                          <a:spcPts val="2195"/>
                        </a:lnSpc>
                      </a:pPr>
                      <a:r>
                        <a:rPr sz="2000" spc="7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Ciclo</a:t>
                      </a:r>
                      <a:r>
                        <a:rPr sz="2000" spc="-14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000" spc="9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Orientado</a:t>
                      </a:r>
                      <a:endParaRPr sz="2000" dirty="0">
                        <a:latin typeface="Corbel"/>
                        <a:cs typeface="Corbel"/>
                      </a:endParaRPr>
                    </a:p>
                    <a:p>
                      <a:pPr marL="2501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spc="8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(últimos </a:t>
                      </a:r>
                      <a:r>
                        <a:rPr sz="2000" spc="9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3</a:t>
                      </a:r>
                      <a:r>
                        <a:rPr sz="2000" spc="-13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000" spc="8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años)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04">
                      <a:solidFill>
                        <a:srgbClr val="000000"/>
                      </a:solidFill>
                      <a:prstDash val="solid"/>
                    </a:lnL>
                    <a:lnR w="11404">
                      <a:solidFill>
                        <a:srgbClr val="000000"/>
                      </a:solidFill>
                      <a:prstDash val="solid"/>
                    </a:lnR>
                    <a:lnT w="10385">
                      <a:solidFill>
                        <a:srgbClr val="000000"/>
                      </a:solidFill>
                      <a:prstDash val="solid"/>
                    </a:lnT>
                    <a:lnB w="1038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900" dirty="0" smtClean="0">
                          <a:latin typeface="+mn-lt"/>
                          <a:cs typeface="Corbel"/>
                        </a:rPr>
                        <a:t>Ciclo Orientado</a:t>
                      </a:r>
                    </a:p>
                    <a:p>
                      <a:pPr algn="ctr"/>
                      <a:r>
                        <a:rPr lang="es-AR" sz="1900" dirty="0" smtClean="0">
                          <a:latin typeface="+mn-lt"/>
                          <a:cs typeface="Corbel"/>
                        </a:rPr>
                        <a:t>(últimos 4 años)</a:t>
                      </a:r>
                    </a:p>
                  </a:txBody>
                  <a:tcPr marL="0" marR="0" marT="0" marB="0">
                    <a:lnL w="11404">
                      <a:solidFill>
                        <a:srgbClr val="000000"/>
                      </a:solidFill>
                      <a:prstDash val="solid"/>
                    </a:lnL>
                    <a:lnR w="11404">
                      <a:solidFill>
                        <a:srgbClr val="000000"/>
                      </a:solidFill>
                      <a:prstDash val="solid"/>
                    </a:lnR>
                    <a:lnT w="10385">
                      <a:solidFill>
                        <a:srgbClr val="000000"/>
                      </a:solidFill>
                      <a:prstDash val="solid"/>
                    </a:lnT>
                    <a:lnB w="1038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7248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sz="2400" b="1" spc="9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Duración</a:t>
                      </a:r>
                      <a:endParaRPr sz="2400" b="1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04">
                      <a:solidFill>
                        <a:srgbClr val="000000"/>
                      </a:solidFill>
                      <a:prstDash val="solid"/>
                    </a:lnL>
                    <a:lnR w="11404">
                      <a:solidFill>
                        <a:srgbClr val="000000"/>
                      </a:solidFill>
                      <a:prstDash val="solid"/>
                    </a:lnR>
                    <a:lnT w="10385">
                      <a:solidFill>
                        <a:srgbClr val="000000"/>
                      </a:solidFill>
                      <a:prstDash val="solid"/>
                    </a:lnT>
                    <a:lnB w="103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200"/>
                        </a:lnSpc>
                      </a:pPr>
                      <a:r>
                        <a:rPr sz="2000" spc="1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6 </a:t>
                      </a:r>
                      <a:r>
                        <a:rPr sz="2000" spc="9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años</a:t>
                      </a:r>
                      <a:r>
                        <a:rPr sz="2000" spc="-18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000" spc="8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(3+3)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04">
                      <a:solidFill>
                        <a:srgbClr val="000000"/>
                      </a:solidFill>
                      <a:prstDash val="solid"/>
                    </a:lnL>
                    <a:lnR w="11404">
                      <a:solidFill>
                        <a:srgbClr val="000000"/>
                      </a:solidFill>
                      <a:prstDash val="solid"/>
                    </a:lnR>
                    <a:lnT w="10385">
                      <a:solidFill>
                        <a:srgbClr val="000000"/>
                      </a:solidFill>
                      <a:prstDash val="solid"/>
                    </a:lnT>
                    <a:lnB w="1038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900" dirty="0" smtClean="0">
                          <a:latin typeface="+mn-lt"/>
                          <a:cs typeface="Corbel"/>
                        </a:rPr>
                        <a:t>7 años (4+3)</a:t>
                      </a:r>
                    </a:p>
                    <a:p>
                      <a:endParaRPr sz="19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04">
                      <a:solidFill>
                        <a:srgbClr val="000000"/>
                      </a:solidFill>
                      <a:prstDash val="solid"/>
                    </a:lnL>
                    <a:lnR w="11404">
                      <a:solidFill>
                        <a:srgbClr val="000000"/>
                      </a:solidFill>
                      <a:prstDash val="solid"/>
                    </a:lnR>
                    <a:lnT w="10385">
                      <a:solidFill>
                        <a:srgbClr val="000000"/>
                      </a:solidFill>
                      <a:prstDash val="solid"/>
                    </a:lnT>
                    <a:lnB w="1038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7248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</a:pPr>
                      <a:r>
                        <a:rPr sz="2400" b="1" spc="7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Titulación</a:t>
                      </a:r>
                      <a:endParaRPr sz="2400" b="1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04">
                      <a:solidFill>
                        <a:srgbClr val="000000"/>
                      </a:solidFill>
                      <a:prstDash val="solid"/>
                    </a:lnL>
                    <a:lnR w="11404">
                      <a:solidFill>
                        <a:srgbClr val="000000"/>
                      </a:solidFill>
                      <a:prstDash val="solid"/>
                    </a:lnR>
                    <a:lnT w="10385">
                      <a:solidFill>
                        <a:srgbClr val="000000"/>
                      </a:solidFill>
                      <a:prstDash val="solid"/>
                    </a:lnT>
                    <a:lnB w="103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</a:pPr>
                      <a:r>
                        <a:rPr sz="2000" spc="8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Bachiller</a:t>
                      </a:r>
                      <a:r>
                        <a:rPr sz="2000" spc="-9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000" spc="1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en…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04">
                      <a:solidFill>
                        <a:srgbClr val="000000"/>
                      </a:solidFill>
                      <a:prstDash val="solid"/>
                    </a:lnL>
                    <a:lnR w="11404">
                      <a:solidFill>
                        <a:srgbClr val="000000"/>
                      </a:solidFill>
                      <a:prstDash val="solid"/>
                    </a:lnR>
                    <a:lnT w="10385">
                      <a:solidFill>
                        <a:srgbClr val="000000"/>
                      </a:solidFill>
                      <a:prstDash val="solid"/>
                    </a:lnT>
                    <a:lnB w="1038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900" dirty="0" smtClean="0">
                          <a:latin typeface="+mn-lt"/>
                          <a:cs typeface="Corbel"/>
                        </a:rPr>
                        <a:t>Técnico en…</a:t>
                      </a:r>
                    </a:p>
                    <a:p>
                      <a:endParaRPr sz="19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04">
                      <a:solidFill>
                        <a:srgbClr val="000000"/>
                      </a:solidFill>
                      <a:prstDash val="solid"/>
                    </a:lnL>
                    <a:lnR w="11404">
                      <a:solidFill>
                        <a:srgbClr val="000000"/>
                      </a:solidFill>
                      <a:prstDash val="solid"/>
                    </a:lnR>
                    <a:lnT w="10385">
                      <a:solidFill>
                        <a:srgbClr val="000000"/>
                      </a:solidFill>
                      <a:prstDash val="solid"/>
                    </a:lnT>
                    <a:lnB w="1038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066803" y="476793"/>
            <a:ext cx="8385248" cy="599686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s-AR" sz="3200" b="1" dirty="0"/>
              <a:t>La estructura de la EDUCACIÓN SECUNDARIA</a:t>
            </a:r>
            <a:r>
              <a:rPr lang="es-AR" dirty="0" smtClean="0"/>
              <a:t>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457201"/>
            <a:ext cx="8763000" cy="625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s-AR" sz="3200" b="1" dirty="0"/>
              <a:t>PROPUESTA CURRICULAR PARA PRIMER AÑO</a:t>
            </a:r>
            <a:endParaRPr sz="3200" b="1" dirty="0"/>
          </a:p>
        </p:txBody>
      </p:sp>
      <p:sp>
        <p:nvSpPr>
          <p:cNvPr id="3" name="object 3"/>
          <p:cNvSpPr/>
          <p:nvPr/>
        </p:nvSpPr>
        <p:spPr>
          <a:xfrm>
            <a:off x="1143001" y="1905000"/>
            <a:ext cx="2215495" cy="670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837439"/>
              </p:ext>
            </p:extLst>
          </p:nvPr>
        </p:nvGraphicFramePr>
        <p:xfrm>
          <a:off x="4048696" y="1351840"/>
          <a:ext cx="5247704" cy="6316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9471"/>
                <a:gridCol w="1478233"/>
              </a:tblGrid>
              <a:tr h="461591">
                <a:tc>
                  <a:txBody>
                    <a:bodyPr/>
                    <a:lstStyle/>
                    <a:p>
                      <a:pPr marL="5715" algn="ctr">
                        <a:lnSpc>
                          <a:spcPts val="1435"/>
                        </a:lnSpc>
                      </a:pPr>
                      <a:endParaRPr lang="es-AR" sz="2400" b="1" spc="65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marL="5715" algn="ctr">
                        <a:lnSpc>
                          <a:spcPts val="1435"/>
                        </a:lnSpc>
                      </a:pPr>
                      <a:r>
                        <a:rPr sz="2400" b="1" spc="6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1º</a:t>
                      </a:r>
                      <a:r>
                        <a:rPr sz="2400" b="1" spc="-19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400" b="1" spc="9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AÑO</a:t>
                      </a:r>
                      <a:endParaRPr sz="24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435"/>
                        </a:lnSpc>
                      </a:pPr>
                      <a:endParaRPr lang="es-AR" sz="2400" b="1" spc="90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marL="6985" algn="ctr">
                        <a:lnSpc>
                          <a:spcPts val="1435"/>
                        </a:lnSpc>
                      </a:pPr>
                      <a:r>
                        <a:rPr sz="2400" b="1" spc="9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HC</a:t>
                      </a:r>
                      <a:endParaRPr sz="24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453897">
                <a:tc>
                  <a:txBody>
                    <a:bodyPr/>
                    <a:lstStyle/>
                    <a:p>
                      <a:pPr marL="48895" algn="ctr">
                        <a:lnSpc>
                          <a:spcPts val="1440"/>
                        </a:lnSpc>
                      </a:pPr>
                      <a:endParaRPr lang="es-AR" sz="2000" spc="70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marL="48895" algn="ctr">
                        <a:lnSpc>
                          <a:spcPts val="1440"/>
                        </a:lnSpc>
                      </a:pPr>
                      <a:r>
                        <a:rPr sz="2000" spc="70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Lengua</a:t>
                      </a:r>
                      <a:r>
                        <a:rPr sz="2000" spc="7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000" spc="6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y</a:t>
                      </a:r>
                      <a:r>
                        <a:rPr sz="2000" spc="-1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000" spc="5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literatura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4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5</a:t>
                      </a:r>
                      <a:endParaRPr sz="20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71829C"/>
                    </a:solidFill>
                  </a:tcPr>
                </a:tc>
              </a:tr>
              <a:tr h="403013">
                <a:tc>
                  <a:txBody>
                    <a:bodyPr/>
                    <a:lstStyle/>
                    <a:p>
                      <a:pPr marL="48895" algn="ctr">
                        <a:lnSpc>
                          <a:spcPts val="1440"/>
                        </a:lnSpc>
                      </a:pPr>
                      <a:endParaRPr lang="es-AR" sz="2000" spc="70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marL="48895" algn="ctr">
                        <a:lnSpc>
                          <a:spcPts val="1440"/>
                        </a:lnSpc>
                      </a:pPr>
                      <a:r>
                        <a:rPr sz="2000" spc="70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Matemática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4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5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71829C"/>
                    </a:solidFill>
                  </a:tcPr>
                </a:tc>
              </a:tr>
              <a:tr h="680605">
                <a:tc>
                  <a:txBody>
                    <a:bodyPr/>
                    <a:lstStyle/>
                    <a:p>
                      <a:pPr marL="676275" algn="l">
                        <a:lnSpc>
                          <a:spcPts val="1440"/>
                        </a:lnSpc>
                      </a:pPr>
                      <a:endParaRPr lang="es-AR" sz="2000" spc="60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marL="676275" algn="ctr">
                        <a:lnSpc>
                          <a:spcPts val="1440"/>
                        </a:lnSpc>
                      </a:pPr>
                      <a:r>
                        <a:rPr sz="2000" spc="60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Ciencias</a:t>
                      </a:r>
                      <a:r>
                        <a:rPr sz="2000" spc="6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000" spc="60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Naturales-</a:t>
                      </a:r>
                      <a:r>
                        <a:rPr sz="2000" spc="50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Biología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4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3</a:t>
                      </a:r>
                      <a:endParaRPr sz="20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71829C"/>
                    </a:solidFill>
                  </a:tcPr>
                </a:tc>
              </a:tr>
              <a:tr h="680845">
                <a:tc>
                  <a:txBody>
                    <a:bodyPr/>
                    <a:lstStyle/>
                    <a:p>
                      <a:pPr algn="ctr">
                        <a:lnSpc>
                          <a:spcPts val="1445"/>
                        </a:lnSpc>
                      </a:pPr>
                      <a:endParaRPr lang="es-AR" sz="2000" spc="60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algn="ctr">
                        <a:lnSpc>
                          <a:spcPts val="1445"/>
                        </a:lnSpc>
                      </a:pPr>
                      <a:r>
                        <a:rPr sz="2000" spc="60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Ciencias</a:t>
                      </a:r>
                      <a:r>
                        <a:rPr sz="2000" spc="-7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000" spc="60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Naturales</a:t>
                      </a:r>
                      <a:r>
                        <a:rPr lang="es-AR" sz="2000" spc="6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-</a:t>
                      </a:r>
                      <a:r>
                        <a:rPr sz="2000" spc="45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Física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45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3</a:t>
                      </a:r>
                      <a:endParaRPr sz="20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71829C"/>
                    </a:solidFill>
                  </a:tcPr>
                </a:tc>
              </a:tr>
              <a:tr h="467998">
                <a:tc>
                  <a:txBody>
                    <a:bodyPr/>
                    <a:lstStyle/>
                    <a:p>
                      <a:pPr marL="48895" algn="ctr">
                        <a:lnSpc>
                          <a:spcPts val="1450"/>
                        </a:lnSpc>
                      </a:pPr>
                      <a:endParaRPr lang="es-AR" sz="2000" spc="55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marL="48895" algn="ctr">
                        <a:lnSpc>
                          <a:spcPts val="1450"/>
                        </a:lnSpc>
                      </a:pPr>
                      <a:r>
                        <a:rPr sz="2000" spc="5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Cs</a:t>
                      </a:r>
                      <a:r>
                        <a:rPr sz="2000" spc="5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.</a:t>
                      </a:r>
                      <a:r>
                        <a:rPr sz="2000" spc="-1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000" spc="55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Sociales</a:t>
                      </a:r>
                      <a:r>
                        <a:rPr lang="es-AR" sz="2000" spc="5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-</a:t>
                      </a:r>
                      <a:r>
                        <a:rPr sz="2000" spc="60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Geografía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5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5</a:t>
                      </a:r>
                      <a:endParaRPr sz="20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71829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endParaRPr lang="es-AR" sz="2000" spc="50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algn="ctr">
                        <a:lnSpc>
                          <a:spcPts val="1450"/>
                        </a:lnSpc>
                      </a:pPr>
                      <a:r>
                        <a:rPr sz="2000" spc="50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Inglés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5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3</a:t>
                      </a:r>
                      <a:endParaRPr sz="20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71829C"/>
                    </a:solidFill>
                  </a:tcPr>
                </a:tc>
              </a:tr>
              <a:tr h="467998">
                <a:tc>
                  <a:txBody>
                    <a:bodyPr/>
                    <a:lstStyle/>
                    <a:p>
                      <a:pPr marL="1270" algn="ctr">
                        <a:lnSpc>
                          <a:spcPts val="1455"/>
                        </a:lnSpc>
                      </a:pPr>
                      <a:endParaRPr lang="es-AR" sz="2000" spc="55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marL="1270" algn="ctr">
                        <a:lnSpc>
                          <a:spcPts val="1455"/>
                        </a:lnSpc>
                      </a:pPr>
                      <a:r>
                        <a:rPr sz="2000" spc="5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Ed</a:t>
                      </a:r>
                      <a:r>
                        <a:rPr sz="2000" spc="5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.</a:t>
                      </a:r>
                      <a:r>
                        <a:rPr sz="2000" spc="-10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000" spc="45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Artística</a:t>
                      </a:r>
                      <a:r>
                        <a:rPr lang="es-AR" sz="2000" spc="4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-</a:t>
                      </a:r>
                      <a:r>
                        <a:rPr sz="2000" spc="65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Música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55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3</a:t>
                      </a:r>
                      <a:endParaRPr sz="20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71829C"/>
                    </a:solidFill>
                  </a:tcPr>
                </a:tc>
              </a:tr>
              <a:tr h="453825">
                <a:tc>
                  <a:txBody>
                    <a:bodyPr/>
                    <a:lstStyle/>
                    <a:p>
                      <a:pPr marL="877569">
                        <a:lnSpc>
                          <a:spcPts val="1455"/>
                        </a:lnSpc>
                      </a:pPr>
                      <a:endParaRPr lang="es-AR" sz="2000" spc="65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marL="877569" algn="ctr">
                        <a:lnSpc>
                          <a:spcPts val="1455"/>
                        </a:lnSpc>
                      </a:pPr>
                      <a:r>
                        <a:rPr sz="2000" spc="65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Educación</a:t>
                      </a:r>
                      <a:r>
                        <a:rPr sz="2000" spc="-204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000" spc="5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Tecnológica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55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4</a:t>
                      </a:r>
                      <a:endParaRPr sz="20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71829C"/>
                    </a:solidFill>
                  </a:tcPr>
                </a:tc>
              </a:tr>
              <a:tr h="453851">
                <a:tc>
                  <a:txBody>
                    <a:bodyPr/>
                    <a:lstStyle/>
                    <a:p>
                      <a:pPr marL="730885">
                        <a:lnSpc>
                          <a:spcPts val="1455"/>
                        </a:lnSpc>
                      </a:pPr>
                      <a:endParaRPr lang="es-AR" sz="2000" spc="60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marL="730885" algn="ctr">
                        <a:lnSpc>
                          <a:spcPts val="1455"/>
                        </a:lnSpc>
                      </a:pPr>
                      <a:r>
                        <a:rPr sz="2000" spc="60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Ciudadanía</a:t>
                      </a:r>
                      <a:r>
                        <a:rPr sz="2000" spc="6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000" spc="6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y</a:t>
                      </a:r>
                      <a:r>
                        <a:rPr sz="2000" spc="-7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lang="es-AR" sz="2000" spc="5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</a:t>
                      </a:r>
                      <a:r>
                        <a:rPr sz="2000" spc="55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articipación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55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3</a:t>
                      </a:r>
                      <a:endParaRPr sz="20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71829C"/>
                    </a:solidFill>
                  </a:tcPr>
                </a:tc>
              </a:tr>
              <a:tr h="453825">
                <a:tc>
                  <a:txBody>
                    <a:bodyPr/>
                    <a:lstStyle/>
                    <a:p>
                      <a:pPr marL="1111885" algn="ctr">
                        <a:lnSpc>
                          <a:spcPts val="1455"/>
                        </a:lnSpc>
                      </a:pPr>
                      <a:endParaRPr lang="es-AR" sz="2000" spc="65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marL="1111885" algn="ctr">
                        <a:lnSpc>
                          <a:spcPts val="1455"/>
                        </a:lnSpc>
                      </a:pPr>
                      <a:r>
                        <a:rPr sz="2000" spc="65" dirty="0" err="1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Educación</a:t>
                      </a:r>
                      <a:r>
                        <a:rPr sz="2000" spc="-10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000" spc="5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Física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61718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55"/>
                        </a:lnSpc>
                      </a:pPr>
                      <a:r>
                        <a:rPr sz="20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3</a:t>
                      </a:r>
                      <a:endParaRPr lang="es-AR" sz="2000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marL="10160" algn="ctr">
                        <a:lnSpc>
                          <a:spcPts val="1455"/>
                        </a:lnSpc>
                      </a:pPr>
                      <a:endParaRPr lang="es-AR" sz="2000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71829C"/>
                    </a:solidFill>
                  </a:tcPr>
                </a:tc>
              </a:tr>
              <a:tr h="453825"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+mn-lt"/>
                          <a:cs typeface="Corbel"/>
                        </a:rPr>
                        <a:t>Total horas semanales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Corbel"/>
                          <a:cs typeface="Corbel"/>
                        </a:rPr>
                        <a:t>37</a:t>
                      </a:r>
                      <a:endParaRPr sz="20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3825">
                <a:tc>
                  <a:txBody>
                    <a:bodyPr/>
                    <a:lstStyle/>
                    <a:p>
                      <a:pPr marL="1047750">
                        <a:lnSpc>
                          <a:spcPts val="1465"/>
                        </a:lnSpc>
                      </a:pPr>
                      <a:endParaRPr lang="es-AR" sz="2400" b="1" spc="40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marL="1047750">
                        <a:lnSpc>
                          <a:spcPts val="1465"/>
                        </a:lnSpc>
                      </a:pPr>
                      <a:r>
                        <a:rPr sz="2400" b="1" spc="4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Total</a:t>
                      </a:r>
                      <a:r>
                        <a:rPr sz="2400" b="1" spc="-5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400" b="1" spc="6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asignaturas</a:t>
                      </a:r>
                      <a:endParaRPr sz="24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65"/>
                        </a:lnSpc>
                      </a:pPr>
                      <a:endParaRPr lang="es-AR" sz="2400" b="1" spc="75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pPr marL="3810" algn="ctr">
                        <a:lnSpc>
                          <a:spcPts val="1465"/>
                        </a:lnSpc>
                      </a:pPr>
                      <a:r>
                        <a:rPr sz="2400" b="1" spc="7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10</a:t>
                      </a:r>
                      <a:endParaRPr sz="24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42">
                      <a:solidFill>
                        <a:srgbClr val="000000"/>
                      </a:solidFill>
                      <a:prstDash val="solid"/>
                    </a:lnL>
                    <a:lnR w="11442">
                      <a:solidFill>
                        <a:srgbClr val="000000"/>
                      </a:solidFill>
                      <a:prstDash val="solid"/>
                    </a:lnR>
                    <a:lnT w="10425">
                      <a:solidFill>
                        <a:srgbClr val="000000"/>
                      </a:solidFill>
                      <a:prstDash val="solid"/>
                    </a:lnT>
                    <a:lnB w="104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683" y="1080312"/>
            <a:ext cx="8269010" cy="5620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61504"/>
              </p:ext>
            </p:extLst>
          </p:nvPr>
        </p:nvGraphicFramePr>
        <p:xfrm>
          <a:off x="152402" y="380999"/>
          <a:ext cx="9677405" cy="70748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/>
                <a:gridCol w="1828800"/>
                <a:gridCol w="990600"/>
                <a:gridCol w="2057402"/>
                <a:gridCol w="788641"/>
                <a:gridCol w="1889817"/>
                <a:gridCol w="674345"/>
              </a:tblGrid>
              <a:tr h="495679">
                <a:tc>
                  <a:txBody>
                    <a:bodyPr/>
                    <a:lstStyle/>
                    <a:p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1275"/>
                        </a:lnSpc>
                      </a:pPr>
                      <a:endParaRPr lang="es-AR" sz="1400" b="1" spc="45" dirty="0" smtClean="0">
                        <a:latin typeface="Corbel"/>
                        <a:cs typeface="Corbel"/>
                      </a:endParaRPr>
                    </a:p>
                    <a:p>
                      <a:pPr marL="368300">
                        <a:lnSpc>
                          <a:spcPts val="1275"/>
                        </a:lnSpc>
                      </a:pPr>
                      <a:r>
                        <a:rPr sz="1400" b="1" spc="45" dirty="0" smtClean="0">
                          <a:latin typeface="Corbel"/>
                          <a:cs typeface="Corbel"/>
                        </a:rPr>
                        <a:t>1º</a:t>
                      </a:r>
                      <a:r>
                        <a:rPr sz="1400" b="1" spc="-150" dirty="0" smtClean="0"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spc="75" dirty="0" smtClean="0">
                          <a:latin typeface="Corbel"/>
                          <a:cs typeface="Corbel"/>
                        </a:rPr>
                        <a:t>AÑO</a:t>
                      </a:r>
                      <a:endParaRPr lang="es-AR" sz="1400" b="1" spc="75" dirty="0" smtClean="0">
                        <a:latin typeface="Corbel"/>
                        <a:cs typeface="Corbel"/>
                      </a:endParaRPr>
                    </a:p>
                    <a:p>
                      <a:pPr marL="368300">
                        <a:lnSpc>
                          <a:spcPts val="1275"/>
                        </a:lnSpc>
                      </a:pPr>
                      <a:endParaRPr sz="14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75"/>
                        </a:lnSpc>
                      </a:pPr>
                      <a:endParaRPr lang="es-AR" sz="1400" b="1" spc="55" dirty="0" smtClean="0">
                        <a:latin typeface="Corbel"/>
                        <a:cs typeface="Corbel"/>
                      </a:endParaRPr>
                    </a:p>
                    <a:p>
                      <a:pPr marL="4445" algn="ctr">
                        <a:lnSpc>
                          <a:spcPts val="1275"/>
                        </a:lnSpc>
                      </a:pPr>
                      <a:r>
                        <a:rPr sz="1400" b="1" spc="55" dirty="0" smtClean="0">
                          <a:latin typeface="Corbel"/>
                          <a:cs typeface="Corbel"/>
                        </a:rPr>
                        <a:t>HC</a:t>
                      </a:r>
                      <a:endParaRPr sz="14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75"/>
                        </a:lnSpc>
                      </a:pPr>
                      <a:endParaRPr lang="es-AR" sz="1400" b="1" spc="45" dirty="0" smtClean="0">
                        <a:latin typeface="Corbel"/>
                        <a:cs typeface="Corbel"/>
                      </a:endParaRPr>
                    </a:p>
                    <a:p>
                      <a:pPr marL="3175" algn="ctr">
                        <a:lnSpc>
                          <a:spcPts val="1275"/>
                        </a:lnSpc>
                      </a:pPr>
                      <a:r>
                        <a:rPr sz="1400" b="1" spc="45" dirty="0" smtClean="0">
                          <a:latin typeface="Corbel"/>
                          <a:cs typeface="Corbel"/>
                        </a:rPr>
                        <a:t>2º</a:t>
                      </a:r>
                      <a:r>
                        <a:rPr sz="1400" b="1" spc="-155" dirty="0" smtClean="0"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spc="75" dirty="0">
                          <a:latin typeface="Corbel"/>
                          <a:cs typeface="Corbel"/>
                        </a:rPr>
                        <a:t>AÑO</a:t>
                      </a:r>
                      <a:endParaRPr sz="14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75"/>
                        </a:lnSpc>
                      </a:pPr>
                      <a:endParaRPr lang="es-AR" sz="1400" b="1" spc="55" dirty="0" smtClean="0">
                        <a:latin typeface="Corbel"/>
                        <a:cs typeface="Corbel"/>
                      </a:endParaRPr>
                    </a:p>
                    <a:p>
                      <a:pPr marL="4445" algn="ctr">
                        <a:lnSpc>
                          <a:spcPts val="1275"/>
                        </a:lnSpc>
                      </a:pPr>
                      <a:r>
                        <a:rPr sz="1400" b="1" spc="55" dirty="0" smtClean="0">
                          <a:latin typeface="Corbel"/>
                          <a:cs typeface="Corbel"/>
                        </a:rPr>
                        <a:t>HC</a:t>
                      </a:r>
                      <a:endParaRPr sz="14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ts val="1275"/>
                        </a:lnSpc>
                      </a:pPr>
                      <a:endParaRPr lang="es-AR" sz="1400" b="1" spc="50" dirty="0" smtClean="0">
                        <a:latin typeface="Corbel"/>
                        <a:cs typeface="Corbel"/>
                      </a:endParaRPr>
                    </a:p>
                    <a:p>
                      <a:pPr marL="480059">
                        <a:lnSpc>
                          <a:spcPts val="1275"/>
                        </a:lnSpc>
                      </a:pPr>
                      <a:r>
                        <a:rPr sz="1400" b="1" spc="50" dirty="0" smtClean="0">
                          <a:latin typeface="Corbel"/>
                          <a:cs typeface="Corbel"/>
                        </a:rPr>
                        <a:t>3º</a:t>
                      </a:r>
                      <a:r>
                        <a:rPr sz="1400" b="1" spc="-150" dirty="0" smtClean="0"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spc="75" dirty="0">
                          <a:latin typeface="Corbel"/>
                          <a:cs typeface="Corbel"/>
                        </a:rPr>
                        <a:t>AÑO</a:t>
                      </a:r>
                      <a:endParaRPr sz="14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75"/>
                        </a:lnSpc>
                      </a:pPr>
                      <a:endParaRPr lang="es-AR" sz="1400" b="1" spc="55" dirty="0" smtClean="0">
                        <a:latin typeface="Corbel"/>
                        <a:cs typeface="Corbel"/>
                      </a:endParaRPr>
                    </a:p>
                    <a:p>
                      <a:pPr marL="6985" algn="ctr">
                        <a:lnSpc>
                          <a:spcPts val="1275"/>
                        </a:lnSpc>
                      </a:pPr>
                      <a:r>
                        <a:rPr sz="1400" b="1" spc="55" dirty="0" smtClean="0">
                          <a:latin typeface="Corbel"/>
                          <a:cs typeface="Corbel"/>
                        </a:rPr>
                        <a:t>HC</a:t>
                      </a:r>
                      <a:endParaRPr sz="14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469330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AR" sz="1800" b="1" dirty="0" smtClean="0">
                          <a:latin typeface="+mn-lt"/>
                          <a:cs typeface="Times New Roman"/>
                        </a:rPr>
                        <a:t>ESTRUCTURA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AR" sz="1800" b="1" dirty="0" smtClean="0">
                          <a:latin typeface="+mn-lt"/>
                          <a:cs typeface="Times New Roman"/>
                        </a:rPr>
                        <a:t>CURRICULAR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AR" sz="1800" b="1" dirty="0" smtClean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AR" sz="1800" b="1" dirty="0" smtClean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AR" sz="1800" b="1" dirty="0" smtClean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AR" sz="1800" b="1" dirty="0" smtClean="0">
                          <a:latin typeface="+mn-lt"/>
                          <a:cs typeface="Times New Roman"/>
                        </a:rPr>
                        <a:t>PARA  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AR" sz="1800" b="1" dirty="0" smtClean="0">
                          <a:latin typeface="+mn-lt"/>
                          <a:cs typeface="Times New Roman"/>
                        </a:rPr>
                        <a:t>EL</a:t>
                      </a:r>
                      <a:endParaRPr sz="1800" b="1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b="1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AR" sz="1800" b="1" dirty="0" smtClean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b="1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 b="1" dirty="0">
                        <a:latin typeface="+mn-lt"/>
                        <a:cs typeface="Times New Roman"/>
                      </a:endParaRPr>
                    </a:p>
                    <a:p>
                      <a:pPr marL="45085" marR="271780" algn="ctr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sz="1800" b="1" spc="8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CICLO 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B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Á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S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I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O</a:t>
                      </a:r>
                      <a:endParaRPr sz="1800" b="1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ts val="1270"/>
                        </a:lnSpc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Lengua</a:t>
                      </a:r>
                      <a:r>
                        <a:rPr sz="1800" spc="-7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5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y</a:t>
                      </a:r>
                      <a:endParaRPr sz="1800" dirty="0">
                        <a:latin typeface="+mn-lt"/>
                        <a:cs typeface="Corbel"/>
                      </a:endParaRPr>
                    </a:p>
                    <a:p>
                      <a:pPr marL="45720" algn="ctr">
                        <a:lnSpc>
                          <a:spcPts val="1380"/>
                        </a:lnSpc>
                      </a:pPr>
                      <a:r>
                        <a:rPr lang="es-AR" sz="1800" spc="3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L</a:t>
                      </a:r>
                      <a:r>
                        <a:rPr sz="1800" spc="35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iteratura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5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ts val="1275"/>
                        </a:lnSpc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Lengua </a:t>
                      </a:r>
                      <a:r>
                        <a:rPr sz="1800" spc="5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y</a:t>
                      </a:r>
                      <a:r>
                        <a:rPr sz="1800" spc="-8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3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literatura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5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1275"/>
                        </a:lnSpc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Lengua </a:t>
                      </a:r>
                      <a:r>
                        <a:rPr sz="1800" spc="5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y</a:t>
                      </a:r>
                      <a:r>
                        <a:rPr sz="1800" spc="-8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3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literatura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5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</a:tr>
              <a:tr h="2259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ts val="1275"/>
                        </a:lnSpc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Matemática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5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ts val="1275"/>
                        </a:lnSpc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Matemática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5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1275"/>
                        </a:lnSpc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Matemática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5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</a:tr>
              <a:tr h="712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endParaRPr lang="es-AR" sz="1800" spc="4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800" spc="4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C</a:t>
                      </a:r>
                      <a:r>
                        <a:rPr lang="es-AR" sz="1800" spc="4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s </a:t>
                      </a:r>
                      <a:r>
                        <a:rPr lang="es-AR" sz="1800" spc="4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Nat</a:t>
                      </a:r>
                      <a:r>
                        <a:rPr lang="es-AR" sz="1800" spc="4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-</a:t>
                      </a:r>
                      <a:r>
                        <a:rPr sz="180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 </a:t>
                      </a:r>
                      <a:r>
                        <a:rPr sz="1800" spc="5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Biología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275"/>
                        </a:lnSpc>
                      </a:pPr>
                      <a:endParaRPr lang="es-AR" sz="1800" spc="5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530225">
                        <a:lnSpc>
                          <a:spcPts val="1275"/>
                        </a:lnSpc>
                      </a:pPr>
                      <a:r>
                        <a:rPr sz="1800" spc="5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Biología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75"/>
                        </a:lnSpc>
                      </a:pPr>
                      <a:endParaRPr lang="es-AR" sz="1800" spc="4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3175" algn="ctr">
                        <a:lnSpc>
                          <a:spcPts val="1275"/>
                        </a:lnSpc>
                      </a:pPr>
                      <a:r>
                        <a:rPr sz="1800" spc="4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Física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</a:tr>
              <a:tr h="712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 indent="45720">
                        <a:lnSpc>
                          <a:spcPts val="1280"/>
                        </a:lnSpc>
                      </a:pPr>
                      <a:endParaRPr lang="es-AR" sz="1800" spc="4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303530" indent="45720" algn="ctr">
                        <a:lnSpc>
                          <a:spcPts val="1280"/>
                        </a:lnSpc>
                      </a:pPr>
                      <a:r>
                        <a:rPr sz="1800" spc="4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Cs</a:t>
                      </a:r>
                      <a:r>
                        <a:rPr lang="es-AR" sz="1800" spc="4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-1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N</a:t>
                      </a:r>
                      <a:r>
                        <a:rPr sz="1800" spc="-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a</a:t>
                      </a:r>
                      <a:r>
                        <a:rPr sz="1800" spc="-1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t</a:t>
                      </a:r>
                      <a:r>
                        <a:rPr lang="es-AR" sz="1800" spc="-1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-</a:t>
                      </a:r>
                      <a:r>
                        <a:rPr lang="es-AR" sz="1800" spc="-1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ísica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8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s-AR" sz="1800" spc="4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800" spc="4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Cs</a:t>
                      </a:r>
                      <a:r>
                        <a:rPr sz="1800" spc="-2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4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Nat-</a:t>
                      </a:r>
                      <a:r>
                        <a:rPr sz="1800" spc="5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Química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8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80"/>
                        </a:lnSpc>
                      </a:pPr>
                      <a:endParaRPr lang="es-AR" sz="1800" spc="5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457200">
                        <a:lnSpc>
                          <a:spcPts val="1280"/>
                        </a:lnSpc>
                      </a:pPr>
                      <a:r>
                        <a:rPr sz="1800" spc="5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Química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8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</a:tr>
              <a:tr h="4502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ts val="1280"/>
                        </a:lnSpc>
                      </a:pPr>
                      <a:r>
                        <a:rPr sz="1800" spc="4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Cs</a:t>
                      </a:r>
                      <a:r>
                        <a:rPr sz="1800" spc="-13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4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Soc</a:t>
                      </a:r>
                      <a:r>
                        <a:rPr lang="es-AR" sz="1800" spc="4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-</a:t>
                      </a:r>
                      <a:r>
                        <a:rPr sz="1800" spc="5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Geografía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5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s-AR" sz="1800" spc="45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800" spc="4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Cs</a:t>
                      </a:r>
                      <a:r>
                        <a:rPr sz="1800" spc="-13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4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Soc</a:t>
                      </a:r>
                      <a:r>
                        <a:rPr lang="es-AR" sz="1800" spc="4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-</a:t>
                      </a:r>
                      <a:r>
                        <a:rPr sz="1800" spc="4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Historia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5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406400">
                        <a:lnSpc>
                          <a:spcPts val="1280"/>
                        </a:lnSpc>
                      </a:pPr>
                      <a:r>
                        <a:rPr sz="1800" spc="4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Geografía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8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4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</a:tr>
              <a:tr h="2930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1285"/>
                        </a:lnSpc>
                      </a:pPr>
                      <a:r>
                        <a:rPr sz="1800" spc="4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Historia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4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</a:tr>
              <a:tr h="2259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800" spc="4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Inglés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85"/>
                        </a:lnSpc>
                      </a:pPr>
                      <a:r>
                        <a:rPr sz="1800" spc="4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Inglés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85"/>
                        </a:lnSpc>
                      </a:pPr>
                      <a:r>
                        <a:rPr sz="1800" spc="4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Inglés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</a:tr>
              <a:tr h="625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endParaRPr lang="es-AR" sz="1800" spc="45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800" spc="4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Ed</a:t>
                      </a:r>
                      <a:r>
                        <a:rPr sz="1800" spc="4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.</a:t>
                      </a:r>
                      <a:r>
                        <a:rPr sz="1800" spc="-12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35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Artística</a:t>
                      </a:r>
                      <a:r>
                        <a:rPr lang="es-AR" sz="1800" spc="3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-</a:t>
                      </a:r>
                      <a:r>
                        <a:rPr sz="1800" spc="5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Música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9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endParaRPr lang="es-AR" sz="1800" spc="45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800" spc="4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Ed</a:t>
                      </a:r>
                      <a:r>
                        <a:rPr sz="1800" spc="4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.</a:t>
                      </a:r>
                      <a:r>
                        <a:rPr sz="1800" spc="-12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35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Artística</a:t>
                      </a:r>
                      <a:r>
                        <a:rPr lang="es-AR" sz="1800" spc="3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-Artes Visuales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9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85"/>
                        </a:lnSpc>
                      </a:pPr>
                      <a:r>
                        <a:rPr sz="1800" spc="4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Ed.</a:t>
                      </a:r>
                      <a:r>
                        <a:rPr sz="1800" spc="-12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3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Artística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  <a:p>
                      <a:pPr marL="1905" algn="ctr">
                        <a:lnSpc>
                          <a:spcPts val="1380"/>
                        </a:lnSpc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Música </a:t>
                      </a:r>
                      <a:r>
                        <a:rPr sz="1800" spc="6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o</a:t>
                      </a:r>
                      <a:r>
                        <a:rPr sz="1800" spc="-1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lang="es-AR" sz="1800" spc="3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Artes</a:t>
                      </a:r>
                      <a:r>
                        <a:rPr lang="es-AR" sz="1800" spc="35" baseline="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Visuales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9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</a:tr>
              <a:tr h="4693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 indent="54610" algn="ctr">
                        <a:lnSpc>
                          <a:spcPts val="1285"/>
                        </a:lnSpc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Educación</a:t>
                      </a:r>
                      <a:endParaRPr sz="1800" dirty="0">
                        <a:latin typeface="+mn-lt"/>
                        <a:cs typeface="Corbel"/>
                      </a:endParaRPr>
                    </a:p>
                    <a:p>
                      <a:pPr marL="225425" algn="ctr">
                        <a:lnSpc>
                          <a:spcPts val="1380"/>
                        </a:lnSpc>
                      </a:pPr>
                      <a:r>
                        <a:rPr sz="1800" spc="4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Tecnológica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9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4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290"/>
                        </a:lnSpc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Educación</a:t>
                      </a:r>
                      <a:r>
                        <a:rPr sz="1800" spc="-16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Tecnológica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9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4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337820" indent="54610">
                        <a:lnSpc>
                          <a:spcPts val="1285"/>
                        </a:lnSpc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Educación</a:t>
                      </a:r>
                      <a:endParaRPr sz="1800" dirty="0">
                        <a:latin typeface="+mn-lt"/>
                        <a:cs typeface="Corbel"/>
                      </a:endParaRPr>
                    </a:p>
                    <a:p>
                      <a:pPr marL="337820">
                        <a:lnSpc>
                          <a:spcPts val="1380"/>
                        </a:lnSpc>
                      </a:pPr>
                      <a:r>
                        <a:rPr sz="1800" spc="4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Tecnológica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9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4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</a:tr>
              <a:tr h="675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 indent="4445">
                        <a:lnSpc>
                          <a:spcPts val="1290"/>
                        </a:lnSpc>
                      </a:pPr>
                      <a:endParaRPr lang="es-AR" sz="1800" spc="5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193675" indent="4445" algn="ctr">
                        <a:lnSpc>
                          <a:spcPts val="1290"/>
                        </a:lnSpc>
                      </a:pPr>
                      <a:r>
                        <a:rPr sz="1800" spc="5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Ciudadanía</a:t>
                      </a:r>
                      <a:r>
                        <a:rPr sz="1800" spc="-11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5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y</a:t>
                      </a:r>
                      <a:endParaRPr sz="1800" dirty="0">
                        <a:latin typeface="+mn-lt"/>
                        <a:cs typeface="Corbel"/>
                      </a:endParaRPr>
                    </a:p>
                    <a:p>
                      <a:pPr marL="193675">
                        <a:lnSpc>
                          <a:spcPts val="1380"/>
                        </a:lnSpc>
                      </a:pPr>
                      <a:r>
                        <a:rPr lang="es-AR" sz="1800" spc="4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P</a:t>
                      </a:r>
                      <a:r>
                        <a:rPr sz="1800" spc="45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articipación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9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marL="374015" indent="4445">
                        <a:lnSpc>
                          <a:spcPts val="1290"/>
                        </a:lnSpc>
                      </a:pPr>
                      <a:endParaRPr lang="es-AR" sz="1800" spc="5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374015" indent="4445">
                        <a:lnSpc>
                          <a:spcPts val="1290"/>
                        </a:lnSpc>
                      </a:pPr>
                      <a:r>
                        <a:rPr sz="1800" spc="5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Ciudadanía</a:t>
                      </a:r>
                      <a:r>
                        <a:rPr sz="1800" spc="-11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5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y</a:t>
                      </a:r>
                      <a:endParaRPr sz="1800" dirty="0">
                        <a:latin typeface="+mn-lt"/>
                        <a:cs typeface="Corbel"/>
                      </a:endParaRPr>
                    </a:p>
                    <a:p>
                      <a:pPr marL="374015">
                        <a:lnSpc>
                          <a:spcPts val="1380"/>
                        </a:lnSpc>
                      </a:pPr>
                      <a:r>
                        <a:rPr lang="es-AR" sz="1800" spc="4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P</a:t>
                      </a:r>
                      <a:r>
                        <a:rPr sz="1800" spc="45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articipación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9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90"/>
                        </a:lnSpc>
                      </a:pPr>
                      <a:r>
                        <a:rPr sz="1800" spc="5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Formación</a:t>
                      </a:r>
                      <a:r>
                        <a:rPr sz="1800" spc="-17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5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para </a:t>
                      </a:r>
                      <a:r>
                        <a:rPr sz="1800" spc="3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la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800" spc="4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vida </a:t>
                      </a:r>
                      <a:r>
                        <a:rPr sz="1800" spc="5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y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el</a:t>
                      </a:r>
                      <a:r>
                        <a:rPr sz="1800" spc="-16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4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trabajo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9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4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</a:tr>
              <a:tr h="5337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ts val="1295"/>
                        </a:lnSpc>
                      </a:pPr>
                      <a:endParaRPr lang="es-AR" sz="1800" spc="5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83185" algn="ctr">
                        <a:lnSpc>
                          <a:spcPts val="1295"/>
                        </a:lnSpc>
                      </a:pPr>
                      <a:r>
                        <a:rPr sz="1800" spc="50" dirty="0" err="1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Educación</a:t>
                      </a:r>
                      <a:r>
                        <a:rPr sz="1800" spc="-9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Física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82A4"/>
                    </a:solidFill>
                  </a:tcPr>
                </a:tc>
                <a:tc>
                  <a:txBody>
                    <a:bodyPr/>
                    <a:lstStyle/>
                    <a:p>
                      <a:pPr marL="263525" algn="ctr">
                        <a:lnSpc>
                          <a:spcPts val="1295"/>
                        </a:lnSpc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Educación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Física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435FAA"/>
                    </a:solidFill>
                  </a:tcPr>
                </a:tc>
                <a:tc>
                  <a:txBody>
                    <a:bodyPr/>
                    <a:lstStyle/>
                    <a:p>
                      <a:pPr marR="180975" algn="ctr">
                        <a:lnSpc>
                          <a:spcPts val="1295"/>
                        </a:lnSpc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Educación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Física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</a:t>
                      </a:r>
                      <a:endParaRPr sz="180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128577"/>
                    </a:solidFill>
                  </a:tcPr>
                </a:tc>
              </a:tr>
              <a:tr h="5816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 indent="-23495">
                        <a:lnSpc>
                          <a:spcPts val="1295"/>
                        </a:lnSpc>
                      </a:pPr>
                      <a:r>
                        <a:rPr sz="1800" spc="30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Total</a:t>
                      </a:r>
                      <a:r>
                        <a:rPr sz="1800" spc="-10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5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horas</a:t>
                      </a:r>
                      <a:endParaRPr sz="1800" dirty="0">
                        <a:latin typeface="+mn-lt"/>
                        <a:cs typeface="Corbel"/>
                      </a:endParaRPr>
                    </a:p>
                    <a:p>
                      <a:pPr marL="276225" algn="just">
                        <a:lnSpc>
                          <a:spcPts val="1380"/>
                        </a:lnSpc>
                      </a:pPr>
                      <a:r>
                        <a:rPr sz="1800" spc="4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semanales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1800" spc="5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37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 indent="-23495">
                        <a:lnSpc>
                          <a:spcPts val="1295"/>
                        </a:lnSpc>
                      </a:pPr>
                      <a:r>
                        <a:rPr lang="es-AR" sz="1800" spc="3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Total</a:t>
                      </a:r>
                      <a:r>
                        <a:rPr lang="es-AR" sz="1800" spc="-10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lang="es-AR" sz="1800" spc="5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horas</a:t>
                      </a:r>
                      <a:endParaRPr lang="es-AR" sz="1800" dirty="0" smtClean="0">
                        <a:latin typeface="+mn-lt"/>
                        <a:cs typeface="Corbel"/>
                      </a:endParaRPr>
                    </a:p>
                    <a:p>
                      <a:pPr marL="276225">
                        <a:lnSpc>
                          <a:spcPts val="1380"/>
                        </a:lnSpc>
                      </a:pPr>
                      <a:r>
                        <a:rPr lang="es-AR" sz="1800" spc="4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semanales</a:t>
                      </a:r>
                      <a:endParaRPr lang="es-AR" sz="1800" dirty="0" smtClean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+mn-lt"/>
                          <a:cs typeface="Corbel"/>
                        </a:rPr>
                        <a:t>37</a:t>
                      </a:r>
                    </a:p>
                    <a:p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 indent="-23495">
                        <a:lnSpc>
                          <a:spcPts val="1295"/>
                        </a:lnSpc>
                      </a:pPr>
                      <a:r>
                        <a:rPr lang="es-AR" sz="1800" spc="3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Total</a:t>
                      </a:r>
                      <a:r>
                        <a:rPr lang="es-AR" sz="1800" spc="-10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lang="es-AR" sz="1800" spc="5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horas</a:t>
                      </a:r>
                      <a:endParaRPr lang="es-AR" sz="1800" dirty="0" smtClean="0">
                        <a:latin typeface="+mn-lt"/>
                        <a:cs typeface="Corbel"/>
                      </a:endParaRPr>
                    </a:p>
                    <a:p>
                      <a:pPr marL="276225">
                        <a:lnSpc>
                          <a:spcPts val="1380"/>
                        </a:lnSpc>
                      </a:pPr>
                      <a:r>
                        <a:rPr lang="es-AR" sz="1800" spc="4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semanales</a:t>
                      </a:r>
                      <a:endParaRPr lang="es-AR" sz="1800" dirty="0" smtClean="0">
                        <a:latin typeface="+mn-lt"/>
                        <a:cs typeface="Corbel"/>
                      </a:endParaRPr>
                    </a:p>
                    <a:p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+mn-lt"/>
                          <a:cs typeface="Corbel"/>
                        </a:rPr>
                        <a:t>41</a:t>
                      </a: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74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00"/>
                        </a:lnSpc>
                      </a:pPr>
                      <a:endParaRPr lang="es-AR" sz="1800" spc="3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60325">
                        <a:lnSpc>
                          <a:spcPts val="1300"/>
                        </a:lnSpc>
                      </a:pPr>
                      <a:r>
                        <a:rPr sz="1800" spc="3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Total</a:t>
                      </a:r>
                      <a:r>
                        <a:rPr sz="1800" spc="-11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4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asignaturas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00"/>
                        </a:lnSpc>
                      </a:pPr>
                      <a:endParaRPr lang="es-AR" sz="1800" spc="65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5715" algn="ctr">
                        <a:lnSpc>
                          <a:spcPts val="1300"/>
                        </a:lnSpc>
                      </a:pPr>
                      <a:r>
                        <a:rPr sz="1800" spc="6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10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ts val="1300"/>
                        </a:lnSpc>
                      </a:pPr>
                      <a:endParaRPr lang="es-AR" sz="1800" spc="3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240665">
                        <a:lnSpc>
                          <a:spcPts val="1300"/>
                        </a:lnSpc>
                      </a:pPr>
                      <a:r>
                        <a:rPr sz="1800" spc="3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Total</a:t>
                      </a:r>
                      <a:r>
                        <a:rPr sz="1800" spc="-11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4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asignaturas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00"/>
                        </a:lnSpc>
                      </a:pPr>
                      <a:endParaRPr lang="es-AR" sz="1800" spc="65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5715" algn="ctr">
                        <a:lnSpc>
                          <a:spcPts val="1300"/>
                        </a:lnSpc>
                      </a:pPr>
                      <a:r>
                        <a:rPr sz="1800" spc="65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10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158115" algn="l">
                        <a:lnSpc>
                          <a:spcPts val="1300"/>
                        </a:lnSpc>
                      </a:pPr>
                      <a:endParaRPr lang="es-AR" sz="1800" spc="3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R="158115" algn="l">
                        <a:lnSpc>
                          <a:spcPts val="1300"/>
                        </a:lnSpc>
                      </a:pPr>
                      <a:r>
                        <a:rPr sz="1800" spc="3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Total</a:t>
                      </a:r>
                      <a:r>
                        <a:rPr sz="1800" spc="-11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 </a:t>
                      </a:r>
                      <a:r>
                        <a:rPr sz="1800" spc="45" dirty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asignaturas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300"/>
                        </a:lnSpc>
                      </a:pPr>
                      <a:endParaRPr lang="es-AR" sz="1800" spc="60" dirty="0" smtClean="0">
                        <a:solidFill>
                          <a:srgbClr val="FFFFFF"/>
                        </a:solidFill>
                        <a:latin typeface="+mn-lt"/>
                        <a:cs typeface="Corbel"/>
                      </a:endParaRPr>
                    </a:p>
                    <a:p>
                      <a:pPr marL="6985" algn="ctr">
                        <a:lnSpc>
                          <a:spcPts val="1300"/>
                        </a:lnSpc>
                      </a:pPr>
                      <a:r>
                        <a:rPr sz="1800" spc="60" dirty="0" smtClean="0">
                          <a:solidFill>
                            <a:srgbClr val="FFFFFF"/>
                          </a:solidFill>
                          <a:latin typeface="+mn-lt"/>
                          <a:cs typeface="Corbel"/>
                        </a:rPr>
                        <a:t>11</a:t>
                      </a:r>
                      <a:endParaRPr sz="1800" dirty="0">
                        <a:latin typeface="+mn-lt"/>
                        <a:cs typeface="Corbel"/>
                      </a:endParaRPr>
                    </a:p>
                  </a:txBody>
                  <a:tcPr marL="0" marR="0" marT="0" marB="0">
                    <a:lnL w="11484">
                      <a:solidFill>
                        <a:srgbClr val="000000"/>
                      </a:solidFill>
                      <a:prstDash val="solid"/>
                    </a:lnL>
                    <a:lnR w="11484">
                      <a:solidFill>
                        <a:srgbClr val="000000"/>
                      </a:solidFill>
                      <a:prstDash val="solid"/>
                    </a:lnR>
                    <a:lnT w="10407">
                      <a:solidFill>
                        <a:srgbClr val="000000"/>
                      </a:solidFill>
                      <a:prstDash val="solid"/>
                    </a:lnT>
                    <a:lnB w="10407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87403"/>
            <a:ext cx="9296402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s-AR" b="1" i="1" dirty="0" smtClean="0"/>
          </a:p>
          <a:p>
            <a:endParaRPr lang="es-AR" b="1" i="1" dirty="0" smtClean="0"/>
          </a:p>
          <a:p>
            <a:endParaRPr lang="es-AR" b="1" i="1" dirty="0" smtClean="0"/>
          </a:p>
          <a:p>
            <a:r>
              <a:rPr lang="es-AR" sz="2400" b="1" i="1" dirty="0"/>
              <a:t>NUEVAS REGLAS</a:t>
            </a:r>
          </a:p>
          <a:p>
            <a:r>
              <a:rPr lang="es-AR" b="1" i="1" dirty="0" smtClean="0"/>
              <a:t>Es tu responsabilidad leer cuáles</a:t>
            </a:r>
          </a:p>
          <a:p>
            <a:r>
              <a:rPr lang="es-AR" b="1" i="1" dirty="0" smtClean="0"/>
              <a:t>son las nuevas reglas. </a:t>
            </a:r>
          </a:p>
          <a:p>
            <a:r>
              <a:rPr lang="es-AR" b="1" i="1" dirty="0" smtClean="0"/>
              <a:t>Lee las pautas de convivencia </a:t>
            </a:r>
          </a:p>
          <a:p>
            <a:r>
              <a:rPr lang="es-AR" b="1" i="1" dirty="0" smtClean="0"/>
              <a:t>que están en tu cuaderno </a:t>
            </a:r>
          </a:p>
          <a:p>
            <a:r>
              <a:rPr lang="es-AR" b="1" i="1" dirty="0" smtClean="0"/>
              <a:t>de comunicación.</a:t>
            </a:r>
          </a:p>
          <a:p>
            <a:r>
              <a:rPr lang="es-AR" b="1" i="1" dirty="0" smtClean="0"/>
              <a:t>Lee las pautas de trabajo que te</a:t>
            </a:r>
          </a:p>
          <a:p>
            <a:r>
              <a:rPr lang="es-AR" b="1" i="1" dirty="0" smtClean="0"/>
              <a:t>proponen tus profesores. </a:t>
            </a:r>
          </a:p>
          <a:p>
            <a:r>
              <a:rPr lang="es-AR" b="1" i="1" dirty="0" smtClean="0"/>
              <a:t>Pregunta y escucha </a:t>
            </a:r>
            <a:r>
              <a:rPr lang="es-AR" b="1" i="1" dirty="0" smtClean="0"/>
              <a:t>atentamente a tu</a:t>
            </a:r>
          </a:p>
          <a:p>
            <a:r>
              <a:rPr lang="es-AR" b="1" i="1" dirty="0" smtClean="0"/>
              <a:t>Preceptora y Coordinadoras de curso.</a:t>
            </a:r>
            <a:endParaRPr b="1" i="1" dirty="0"/>
          </a:p>
        </p:txBody>
      </p:sp>
      <p:sp>
        <p:nvSpPr>
          <p:cNvPr id="3" name="object 3"/>
          <p:cNvSpPr txBox="1"/>
          <p:nvPr/>
        </p:nvSpPr>
        <p:spPr>
          <a:xfrm>
            <a:off x="2100943" y="4586900"/>
            <a:ext cx="5029201" cy="2670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0347">
              <a:lnSpc>
                <a:spcPts val="1590"/>
              </a:lnSpc>
            </a:pPr>
            <a:endParaRPr lang="es-AR" b="1" i="1" spc="114" dirty="0" smtClean="0">
              <a:solidFill>
                <a:srgbClr val="FFFFFF"/>
              </a:solidFill>
              <a:cs typeface="Corbel"/>
            </a:endParaRPr>
          </a:p>
          <a:p>
            <a:pPr marL="2230347">
              <a:lnSpc>
                <a:spcPts val="1590"/>
              </a:lnSpc>
            </a:pPr>
            <a:r>
              <a:rPr lang="es-AR" b="1" i="1" spc="114" dirty="0" smtClean="0">
                <a:solidFill>
                  <a:srgbClr val="FFFFFF"/>
                </a:solidFill>
                <a:cs typeface="Corbel"/>
              </a:rPr>
              <a:t>     </a:t>
            </a:r>
            <a:r>
              <a:rPr sz="2400" b="1" i="1" spc="114" dirty="0" smtClean="0">
                <a:solidFill>
                  <a:srgbClr val="FFFFFF"/>
                </a:solidFill>
                <a:cs typeface="Corbel"/>
              </a:rPr>
              <a:t>MÁS</a:t>
            </a:r>
            <a:r>
              <a:rPr sz="2400" b="1" i="1" spc="70" dirty="0" smtClean="0">
                <a:solidFill>
                  <a:srgbClr val="FFFFFF"/>
                </a:solidFill>
                <a:cs typeface="Corbel"/>
              </a:rPr>
              <a:t> </a:t>
            </a:r>
            <a:r>
              <a:rPr sz="2400" b="1" i="1" spc="85" dirty="0">
                <a:solidFill>
                  <a:srgbClr val="FFFFFF"/>
                </a:solidFill>
                <a:cs typeface="Corbel"/>
              </a:rPr>
              <a:t>TAREA</a:t>
            </a:r>
            <a:endParaRPr sz="2400" b="1" i="1" dirty="0">
              <a:cs typeface="Corbel"/>
            </a:endParaRPr>
          </a:p>
          <a:p>
            <a:pPr marL="2193535" marR="5080">
              <a:lnSpc>
                <a:spcPct val="101800"/>
              </a:lnSpc>
            </a:pPr>
            <a:r>
              <a:rPr lang="es-AR" b="1" i="1" spc="75" dirty="0" smtClean="0">
                <a:solidFill>
                  <a:srgbClr val="FFFFFF"/>
                </a:solidFill>
                <a:cs typeface="Corbel"/>
              </a:rPr>
              <a:t>     </a:t>
            </a:r>
            <a:r>
              <a:rPr b="1" i="1" spc="75" dirty="0" err="1" smtClean="0">
                <a:solidFill>
                  <a:srgbClr val="FFFFFF"/>
                </a:solidFill>
                <a:cs typeface="Corbel"/>
              </a:rPr>
              <a:t>Esto</a:t>
            </a:r>
            <a:r>
              <a:rPr b="1" i="1" spc="75" dirty="0" smtClean="0">
                <a:solidFill>
                  <a:srgbClr val="FFFFFF"/>
                </a:solidFill>
                <a:cs typeface="Corbel"/>
              </a:rPr>
              <a:t> </a:t>
            </a:r>
            <a:r>
              <a:rPr b="1" i="1" spc="75" dirty="0">
                <a:solidFill>
                  <a:srgbClr val="FFFFFF"/>
                </a:solidFill>
                <a:cs typeface="Corbel"/>
              </a:rPr>
              <a:t>forma</a:t>
            </a:r>
            <a:r>
              <a:rPr b="1" i="1" spc="-120" dirty="0">
                <a:solidFill>
                  <a:srgbClr val="FFFFFF"/>
                </a:solidFill>
                <a:cs typeface="Corbel"/>
              </a:rPr>
              <a:t> </a:t>
            </a:r>
            <a:r>
              <a:rPr b="1" i="1" spc="70" dirty="0">
                <a:solidFill>
                  <a:srgbClr val="FFFFFF"/>
                </a:solidFill>
                <a:cs typeface="Corbel"/>
              </a:rPr>
              <a:t>part</a:t>
            </a:r>
            <a:r>
              <a:rPr lang="es-AR" b="1" i="1" spc="70" dirty="0">
                <a:solidFill>
                  <a:srgbClr val="FFFFFF"/>
                </a:solidFill>
                <a:cs typeface="Corbel"/>
              </a:rPr>
              <a:t>e </a:t>
            </a:r>
            <a:r>
              <a:rPr lang="es-AR" b="1" i="1" spc="70" dirty="0" smtClean="0">
                <a:solidFill>
                  <a:srgbClr val="FFFFFF"/>
                </a:solidFill>
                <a:cs typeface="Corbel"/>
              </a:rPr>
              <a:t>del  </a:t>
            </a:r>
          </a:p>
          <a:p>
            <a:pPr marL="2193535" marR="5080">
              <a:lnSpc>
                <a:spcPct val="101800"/>
              </a:lnSpc>
            </a:pPr>
            <a:r>
              <a:rPr lang="es-AR" b="1" i="1" spc="70" dirty="0" smtClean="0">
                <a:solidFill>
                  <a:srgbClr val="FFFFFF"/>
                </a:solidFill>
                <a:cs typeface="Corbel"/>
              </a:rPr>
              <a:t>     oficio de ser estudiante.     </a:t>
            </a:r>
            <a:endParaRPr lang="es-AR" b="1" i="1" spc="70" dirty="0" smtClean="0">
              <a:solidFill>
                <a:srgbClr val="FFFFFF"/>
              </a:solidFill>
              <a:cs typeface="Corbel"/>
            </a:endParaRPr>
          </a:p>
          <a:p>
            <a:pPr marL="2193535" marR="5080">
              <a:lnSpc>
                <a:spcPct val="101800"/>
              </a:lnSpc>
            </a:pPr>
            <a:r>
              <a:rPr lang="es-AR" b="1" i="1" spc="70" dirty="0">
                <a:solidFill>
                  <a:srgbClr val="FFFFFF"/>
                </a:solidFill>
                <a:cs typeface="Corbel"/>
              </a:rPr>
              <a:t> </a:t>
            </a:r>
            <a:r>
              <a:rPr lang="es-AR" b="1" i="1" spc="90" dirty="0" smtClean="0">
                <a:solidFill>
                  <a:srgbClr val="FFFFFF"/>
                </a:solidFill>
                <a:cs typeface="Corbel"/>
              </a:rPr>
              <a:t>    </a:t>
            </a:r>
            <a:r>
              <a:rPr b="1" i="1" spc="90" dirty="0" smtClean="0">
                <a:solidFill>
                  <a:srgbClr val="FFFFFF"/>
                </a:solidFill>
                <a:cs typeface="Corbel"/>
              </a:rPr>
              <a:t>D</a:t>
            </a:r>
            <a:r>
              <a:rPr b="1" i="1" spc="70" dirty="0" smtClean="0">
                <a:solidFill>
                  <a:srgbClr val="FFFFFF"/>
                </a:solidFill>
                <a:cs typeface="Corbel"/>
              </a:rPr>
              <a:t>e</a:t>
            </a:r>
            <a:r>
              <a:rPr lang="es-AR" b="1" i="1" spc="70" dirty="0" smtClean="0">
                <a:solidFill>
                  <a:srgbClr val="FFFFFF"/>
                </a:solidFill>
                <a:cs typeface="Corbel"/>
              </a:rPr>
              <a:t> </a:t>
            </a:r>
            <a:r>
              <a:rPr lang="es-AR" b="1" i="1" spc="70" dirty="0" smtClean="0">
                <a:solidFill>
                  <a:srgbClr val="FFFFFF"/>
                </a:solidFill>
                <a:cs typeface="Corbel"/>
              </a:rPr>
              <a:t>te</a:t>
            </a:r>
            <a:r>
              <a:rPr b="1" i="1" spc="70" dirty="0" err="1" smtClean="0">
                <a:solidFill>
                  <a:srgbClr val="FFFFFF"/>
                </a:solidFill>
                <a:cs typeface="Corbel"/>
              </a:rPr>
              <a:t>ner</a:t>
            </a:r>
            <a:r>
              <a:rPr lang="es-AR" b="1" i="1" spc="70" dirty="0" smtClean="0">
                <a:solidFill>
                  <a:srgbClr val="FFFFFF"/>
                </a:solidFill>
                <a:cs typeface="Corbel"/>
              </a:rPr>
              <a:t> </a:t>
            </a:r>
            <a:r>
              <a:rPr b="1" i="1" spc="90" dirty="0" err="1" smtClean="0">
                <a:solidFill>
                  <a:srgbClr val="FFFFFF"/>
                </a:solidFill>
                <a:cs typeface="Corbel"/>
              </a:rPr>
              <a:t>más</a:t>
            </a:r>
            <a:endParaRPr lang="es-AR" b="1" i="1" spc="90" dirty="0" smtClean="0">
              <a:solidFill>
                <a:srgbClr val="FFFFFF"/>
              </a:solidFill>
              <a:cs typeface="Corbel"/>
            </a:endParaRPr>
          </a:p>
          <a:p>
            <a:pPr marL="2193535" marR="5080">
              <a:lnSpc>
                <a:spcPct val="101800"/>
              </a:lnSpc>
            </a:pPr>
            <a:r>
              <a:rPr lang="es-AR" b="1" i="1" spc="90" dirty="0" smtClean="0">
                <a:solidFill>
                  <a:srgbClr val="FFFFFF"/>
                </a:solidFill>
                <a:cs typeface="Corbel"/>
              </a:rPr>
              <a:t>     </a:t>
            </a:r>
            <a:r>
              <a:rPr lang="es-AR" b="1" i="1" spc="90" dirty="0">
                <a:solidFill>
                  <a:srgbClr val="FFFFFF"/>
                </a:solidFill>
                <a:cs typeface="Corbel"/>
              </a:rPr>
              <a:t>r</a:t>
            </a:r>
            <a:r>
              <a:rPr lang="es-AR" b="1" i="1" spc="90" dirty="0" smtClean="0">
                <a:solidFill>
                  <a:srgbClr val="FFFFFF"/>
                </a:solidFill>
                <a:cs typeface="Corbel"/>
              </a:rPr>
              <a:t>esponsabilidades</a:t>
            </a:r>
            <a:r>
              <a:rPr lang="es-AR" b="1" i="1" spc="90" dirty="0">
                <a:solidFill>
                  <a:srgbClr val="FFFFFF"/>
                </a:solidFill>
                <a:cs typeface="Corbel"/>
              </a:rPr>
              <a:t>.</a:t>
            </a:r>
          </a:p>
          <a:p>
            <a:pPr marL="2193535" marR="5080">
              <a:lnSpc>
                <a:spcPct val="101800"/>
              </a:lnSpc>
            </a:pPr>
            <a:r>
              <a:rPr lang="es-AR" b="1" i="1" spc="95" dirty="0" smtClean="0">
                <a:solidFill>
                  <a:srgbClr val="FFFFFF"/>
                </a:solidFill>
                <a:cs typeface="Corbel"/>
              </a:rPr>
              <a:t>     </a:t>
            </a:r>
            <a:r>
              <a:rPr b="1" i="1" spc="95" dirty="0" smtClean="0">
                <a:solidFill>
                  <a:srgbClr val="FFFFFF"/>
                </a:solidFill>
                <a:cs typeface="Corbel"/>
              </a:rPr>
              <a:t>No </a:t>
            </a:r>
            <a:r>
              <a:rPr b="1" i="1" spc="60" dirty="0" err="1">
                <a:solidFill>
                  <a:srgbClr val="FFFFFF"/>
                </a:solidFill>
                <a:cs typeface="Corbel"/>
              </a:rPr>
              <a:t>olvide</a:t>
            </a:r>
            <a:r>
              <a:rPr lang="es-AR" b="1" i="1" spc="60" dirty="0">
                <a:solidFill>
                  <a:srgbClr val="FFFFFF"/>
                </a:solidFill>
                <a:cs typeface="Corbel"/>
              </a:rPr>
              <a:t>s </a:t>
            </a:r>
            <a:r>
              <a:rPr b="1" i="1" spc="75" dirty="0" err="1">
                <a:solidFill>
                  <a:srgbClr val="FFFFFF"/>
                </a:solidFill>
                <a:cs typeface="Corbel"/>
              </a:rPr>
              <a:t>hace</a:t>
            </a:r>
            <a:r>
              <a:rPr lang="es-AR" b="1" i="1" spc="75" dirty="0" err="1">
                <a:solidFill>
                  <a:srgbClr val="FFFFFF"/>
                </a:solidFill>
                <a:cs typeface="Corbel"/>
              </a:rPr>
              <a:t>rlas</a:t>
            </a:r>
            <a:r>
              <a:rPr lang="es-AR" b="1" i="1" spc="75" dirty="0">
                <a:solidFill>
                  <a:srgbClr val="FFFFFF"/>
                </a:solidFill>
                <a:cs typeface="Corbel"/>
              </a:rPr>
              <a:t> </a:t>
            </a:r>
            <a:r>
              <a:rPr lang="es-AR" b="1" i="1" spc="75" dirty="0" smtClean="0">
                <a:solidFill>
                  <a:srgbClr val="FFFFFF"/>
                </a:solidFill>
                <a:cs typeface="Corbel"/>
              </a:rPr>
              <a:t>y/o</a:t>
            </a:r>
          </a:p>
          <a:p>
            <a:pPr marL="2193535" marR="5080">
              <a:lnSpc>
                <a:spcPct val="101800"/>
              </a:lnSpc>
            </a:pPr>
            <a:r>
              <a:rPr lang="es-AR" b="1" i="1" spc="75" dirty="0" smtClean="0">
                <a:solidFill>
                  <a:srgbClr val="FFFFFF"/>
                </a:solidFill>
                <a:cs typeface="Corbel"/>
              </a:rPr>
              <a:t>      pedirlas</a:t>
            </a:r>
            <a:r>
              <a:rPr lang="es-AR" b="1" i="1" spc="75" dirty="0">
                <a:solidFill>
                  <a:srgbClr val="FFFFFF"/>
                </a:solidFill>
                <a:cs typeface="Corbel"/>
              </a:rPr>
              <a:t>, s</a:t>
            </a:r>
            <a:r>
              <a:rPr b="1" i="1" spc="45" dirty="0" err="1" smtClean="0">
                <a:solidFill>
                  <a:srgbClr val="FFFFFF"/>
                </a:solidFill>
                <a:cs typeface="Corbel"/>
              </a:rPr>
              <a:t>i</a:t>
            </a:r>
            <a:r>
              <a:rPr lang="es-AR" b="1" i="1" spc="45" dirty="0">
                <a:solidFill>
                  <a:srgbClr val="FFFFFF"/>
                </a:solidFill>
                <a:cs typeface="Corbel"/>
              </a:rPr>
              <a:t> </a:t>
            </a:r>
            <a:r>
              <a:rPr b="1" i="1" spc="90" dirty="0" smtClean="0">
                <a:solidFill>
                  <a:srgbClr val="FFFFFF"/>
                </a:solidFill>
                <a:cs typeface="Corbel"/>
              </a:rPr>
              <a:t>no </a:t>
            </a:r>
            <a:r>
              <a:rPr lang="es-AR" b="1" i="1" spc="65" dirty="0" smtClean="0">
                <a:solidFill>
                  <a:srgbClr val="FFFFFF"/>
                </a:solidFill>
                <a:cs typeface="Corbel"/>
              </a:rPr>
              <a:t>las </a:t>
            </a:r>
          </a:p>
          <a:p>
            <a:pPr marL="2193535" marR="5080">
              <a:lnSpc>
                <a:spcPct val="101800"/>
              </a:lnSpc>
            </a:pPr>
            <a:r>
              <a:rPr lang="es-AR" b="1" i="1" spc="65" dirty="0" smtClean="0">
                <a:solidFill>
                  <a:srgbClr val="FFFFFF"/>
                </a:solidFill>
                <a:cs typeface="Corbel"/>
              </a:rPr>
              <a:t>      tienes, están     </a:t>
            </a:r>
          </a:p>
          <a:p>
            <a:pPr marL="2193535" marR="5080">
              <a:lnSpc>
                <a:spcPct val="101800"/>
              </a:lnSpc>
            </a:pPr>
            <a:r>
              <a:rPr lang="es-AR" b="1" i="1" spc="65" dirty="0" smtClean="0">
                <a:solidFill>
                  <a:srgbClr val="FFFFFF"/>
                </a:solidFill>
                <a:cs typeface="Corbel"/>
              </a:rPr>
              <a:t>          i</a:t>
            </a:r>
            <a:r>
              <a:rPr b="1" i="1" spc="65" dirty="0" err="1" smtClean="0">
                <a:solidFill>
                  <a:srgbClr val="FFFFFF"/>
                </a:solidFill>
                <a:cs typeface="Corbel"/>
              </a:rPr>
              <a:t>ncompletas</a:t>
            </a:r>
            <a:r>
              <a:rPr lang="es-AR" b="1" i="1" spc="65" dirty="0" smtClean="0">
                <a:solidFill>
                  <a:srgbClr val="FFFFFF"/>
                </a:solidFill>
                <a:cs typeface="Corbel"/>
              </a:rPr>
              <a:t>…</a:t>
            </a:r>
            <a:endParaRPr b="1" i="1" dirty="0"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00" y="4963880"/>
            <a:ext cx="2743200" cy="2122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4544" y="1563914"/>
            <a:ext cx="2819399" cy="2209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2" y="4963878"/>
            <a:ext cx="2838813" cy="1916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6 Rectángulo"/>
          <p:cNvSpPr/>
          <p:nvPr/>
        </p:nvSpPr>
        <p:spPr>
          <a:xfrm>
            <a:off x="7115631" y="1745494"/>
            <a:ext cx="2895598" cy="1846639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r>
              <a:rPr lang="es-AR" sz="2400" b="1" i="1" dirty="0"/>
              <a:t>MÁS PROFESORES</a:t>
            </a:r>
          </a:p>
          <a:p>
            <a:r>
              <a:rPr lang="es-AR" b="1" i="1" dirty="0" smtClean="0"/>
              <a:t>Puedes tener un</a:t>
            </a:r>
          </a:p>
          <a:p>
            <a:r>
              <a:rPr lang="es-AR" b="1" i="1" dirty="0" smtClean="0"/>
              <a:t>profesor </a:t>
            </a:r>
            <a:r>
              <a:rPr lang="es-AR" b="1" i="1" dirty="0" smtClean="0"/>
              <a:t>diferente para</a:t>
            </a:r>
            <a:endParaRPr lang="es-AR" b="1" i="1" dirty="0" smtClean="0"/>
          </a:p>
          <a:p>
            <a:r>
              <a:rPr lang="es-AR" b="1" i="1" dirty="0" smtClean="0"/>
              <a:t>cada </a:t>
            </a:r>
            <a:r>
              <a:rPr lang="es-AR" b="1" i="1" dirty="0" smtClean="0"/>
              <a:t>clase y/o un</a:t>
            </a:r>
          </a:p>
          <a:p>
            <a:r>
              <a:rPr lang="es-AR" b="1" i="1" dirty="0" smtClean="0"/>
              <a:t>equipo de Profesores </a:t>
            </a:r>
          </a:p>
          <a:p>
            <a:r>
              <a:rPr lang="es-AR" b="1" i="1" dirty="0" smtClean="0"/>
              <a:t>para algunas de ellas.</a:t>
            </a:r>
            <a:endParaRPr lang="es-AR" b="1" i="1" dirty="0"/>
          </a:p>
        </p:txBody>
      </p:sp>
      <p:sp>
        <p:nvSpPr>
          <p:cNvPr id="8" name="7 Rectángulo"/>
          <p:cNvSpPr/>
          <p:nvPr/>
        </p:nvSpPr>
        <p:spPr>
          <a:xfrm>
            <a:off x="533402" y="314716"/>
            <a:ext cx="9296400" cy="599686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r>
              <a:rPr lang="es-AR" sz="3200" b="1" i="1" dirty="0"/>
              <a:t>¿EN QUÉ ES DIFERENTE LA ESCUELA SECUNDARIA?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763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ACUERDOS </a:t>
            </a:r>
            <a:r>
              <a:rPr lang="es-ES" sz="4000" b="1" i="1" dirty="0">
                <a:solidFill>
                  <a:schemeClr val="tx1"/>
                </a:solidFill>
                <a:latin typeface="Corbel" panose="020B0503020204020204" pitchFamily="34" charset="0"/>
              </a:rPr>
              <a:t>ESCOLARES DE </a:t>
            </a:r>
            <a:r>
              <a:rPr lang="es-ES" sz="4000" b="1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CONVIVENCIA</a:t>
            </a:r>
            <a:br>
              <a:rPr lang="es-ES" sz="4000" b="1" i="1" dirty="0" smtClean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es-ES" sz="4000" b="1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Res </a:t>
            </a:r>
            <a:r>
              <a:rPr lang="es-ES" sz="4000" b="1" i="1" dirty="0">
                <a:solidFill>
                  <a:schemeClr val="tx1"/>
                </a:solidFill>
                <a:latin typeface="Corbel" panose="020B0503020204020204" pitchFamily="34" charset="0"/>
              </a:rPr>
              <a:t>N° 0782/14</a:t>
            </a:r>
            <a:r>
              <a:rPr lang="es-AR" dirty="0">
                <a:solidFill>
                  <a:schemeClr val="tx1"/>
                </a:solidFill>
                <a:latin typeface="Corbel" panose="020B0503020204020204" pitchFamily="34" charset="0"/>
              </a:rPr>
              <a:t/>
            </a:r>
            <a:br>
              <a:rPr lang="es-AR" dirty="0">
                <a:solidFill>
                  <a:schemeClr val="tx1"/>
                </a:solidFill>
                <a:latin typeface="Corbel" panose="020B0503020204020204" pitchFamily="34" charset="0"/>
              </a:rPr>
            </a:br>
            <a:endParaRPr lang="es-ES_tradnl" altLang="es-AR" b="1" i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9144000" cy="571500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_tradnl" altLang="es-AR" dirty="0" smtClean="0">
                <a:latin typeface="Corbel" panose="020B0503020204020204" pitchFamily="34" charset="0"/>
              </a:rPr>
              <a:t>Asistencia puntual a clases. El </a:t>
            </a:r>
            <a:r>
              <a:rPr lang="es-ES_tradnl" altLang="es-AR" dirty="0">
                <a:latin typeface="Corbel" panose="020B0503020204020204" pitchFamily="34" charset="0"/>
              </a:rPr>
              <a:t>ingreso 10 minutos tarde corresponde 1 tardanza y 5 tardanzas es 1 </a:t>
            </a:r>
            <a:r>
              <a:rPr lang="es-ES_tradnl" altLang="es-AR" dirty="0" smtClean="0">
                <a:latin typeface="Corbel" panose="020B0503020204020204" pitchFamily="34" charset="0"/>
              </a:rPr>
              <a:t>inasistencia.</a:t>
            </a:r>
          </a:p>
          <a:p>
            <a:pPr>
              <a:buFont typeface="Arial" panose="020B0604020202020204" pitchFamily="34" charset="0"/>
              <a:buChar char="•"/>
            </a:pPr>
            <a:endParaRPr lang="es-ES_tradnl" altLang="es-AR" dirty="0" smtClean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altLang="es-AR" dirty="0" smtClean="0">
                <a:latin typeface="Corbel" panose="020B0503020204020204" pitchFamily="34" charset="0"/>
              </a:rPr>
              <a:t>Mas </a:t>
            </a:r>
            <a:r>
              <a:rPr lang="es-ES_tradnl" altLang="es-AR" dirty="0">
                <a:latin typeface="Corbel" panose="020B0503020204020204" pitchFamily="34" charset="0"/>
              </a:rPr>
              <a:t>de 15 minutos tarde es Ausente con </a:t>
            </a:r>
            <a:r>
              <a:rPr lang="es-ES_tradnl" altLang="es-AR" dirty="0" smtClean="0">
                <a:latin typeface="Corbel" panose="020B0503020204020204" pitchFamily="34" charset="0"/>
              </a:rPr>
              <a:t>Presencia.</a:t>
            </a:r>
          </a:p>
          <a:p>
            <a:pPr>
              <a:buFont typeface="Arial" panose="020B0604020202020204" pitchFamily="34" charset="0"/>
              <a:buChar char="•"/>
            </a:pPr>
            <a:endParaRPr lang="es-ES_tradnl" altLang="es-AR" dirty="0" smtClean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altLang="es-AR" dirty="0" smtClean="0">
                <a:latin typeface="Corbel" panose="020B0503020204020204" pitchFamily="34" charset="0"/>
              </a:rPr>
              <a:t>La </a:t>
            </a:r>
            <a:r>
              <a:rPr lang="es-ES_tradnl" altLang="es-AR" dirty="0">
                <a:latin typeface="Corbel" panose="020B0503020204020204" pitchFamily="34" charset="0"/>
              </a:rPr>
              <a:t>ausencia a Educación Física corresponde a media </a:t>
            </a:r>
            <a:r>
              <a:rPr lang="es-ES_tradnl" altLang="es-AR" dirty="0" smtClean="0">
                <a:latin typeface="Corbel" panose="020B0503020204020204" pitchFamily="34" charset="0"/>
              </a:rPr>
              <a:t>falta.</a:t>
            </a:r>
          </a:p>
          <a:p>
            <a:pPr>
              <a:buFont typeface="Arial" panose="020B0604020202020204" pitchFamily="34" charset="0"/>
              <a:buChar char="•"/>
            </a:pPr>
            <a:endParaRPr lang="es-ES_tradnl" altLang="es-AR" dirty="0" smtClean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altLang="es-AR" dirty="0" smtClean="0">
                <a:latin typeface="Corbel" panose="020B0503020204020204" pitchFamily="34" charset="0"/>
              </a:rPr>
              <a:t>A </a:t>
            </a:r>
            <a:r>
              <a:rPr lang="es-ES_tradnl" altLang="es-AR" dirty="0">
                <a:latin typeface="Corbel" panose="020B0503020204020204" pitchFamily="34" charset="0"/>
              </a:rPr>
              <a:t>las 15 inasistencias </a:t>
            </a:r>
            <a:r>
              <a:rPr lang="es-ES_tradnl" altLang="es-AR" dirty="0" smtClean="0">
                <a:latin typeface="Corbel" panose="020B0503020204020204" pitchFamily="34" charset="0"/>
              </a:rPr>
              <a:t>el/la alumno/a </a:t>
            </a:r>
            <a:r>
              <a:rPr lang="es-ES_tradnl" altLang="es-AR" dirty="0">
                <a:latin typeface="Corbel" panose="020B0503020204020204" pitchFamily="34" charset="0"/>
              </a:rPr>
              <a:t>podrá solicitar la planilla de </a:t>
            </a:r>
            <a:r>
              <a:rPr lang="es-ES_tradnl" altLang="es-AR" dirty="0" smtClean="0">
                <a:latin typeface="Corbel" panose="020B0503020204020204" pitchFamily="34" charset="0"/>
              </a:rPr>
              <a:t>reincorporación, en Secretaría, </a:t>
            </a:r>
            <a:r>
              <a:rPr lang="es-ES_tradnl" altLang="es-AR" dirty="0">
                <a:latin typeface="Corbel" panose="020B0503020204020204" pitchFamily="34" charset="0"/>
              </a:rPr>
              <a:t>por 10 días </a:t>
            </a:r>
            <a:r>
              <a:rPr lang="es-ES_tradnl" altLang="es-AR" dirty="0" smtClean="0">
                <a:latin typeface="Corbel" panose="020B0503020204020204" pitchFamily="34" charset="0"/>
              </a:rPr>
              <a:t>más. Esta </a:t>
            </a:r>
            <a:r>
              <a:rPr lang="es-ES_tradnl" altLang="es-AR" dirty="0">
                <a:latin typeface="Corbel" panose="020B0503020204020204" pitchFamily="34" charset="0"/>
              </a:rPr>
              <a:t>reincorporación estará sujeta a justificaciones y buena </a:t>
            </a:r>
            <a:r>
              <a:rPr lang="es-ES_tradnl" altLang="es-AR" dirty="0" smtClean="0">
                <a:latin typeface="Corbel" panose="020B0503020204020204" pitchFamily="34" charset="0"/>
              </a:rPr>
              <a:t>conducta.</a:t>
            </a:r>
          </a:p>
          <a:p>
            <a:pPr>
              <a:buFont typeface="Arial" panose="020B0604020202020204" pitchFamily="34" charset="0"/>
              <a:buChar char="•"/>
            </a:pPr>
            <a:endParaRPr lang="es-ES_tradnl" altLang="es-AR" dirty="0" smtClean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altLang="es-AR" dirty="0" smtClean="0">
                <a:latin typeface="Corbel" panose="020B0503020204020204" pitchFamily="34" charset="0"/>
              </a:rPr>
              <a:t>La </a:t>
            </a:r>
            <a:r>
              <a:rPr lang="es-ES_tradnl" altLang="es-AR" dirty="0">
                <a:latin typeface="Corbel" panose="020B0503020204020204" pitchFamily="34" charset="0"/>
              </a:rPr>
              <a:t>segunda planilla de reincorporación con 5 </a:t>
            </a:r>
            <a:r>
              <a:rPr lang="es-ES_tradnl" altLang="es-AR" dirty="0" smtClean="0">
                <a:latin typeface="Corbel" panose="020B0503020204020204" pitchFamily="34" charset="0"/>
              </a:rPr>
              <a:t>inasistencias </a:t>
            </a:r>
            <a:r>
              <a:rPr lang="es-ES_tradnl" altLang="es-AR" dirty="0">
                <a:latin typeface="Corbel" panose="020B0503020204020204" pitchFamily="34" charset="0"/>
              </a:rPr>
              <a:t>será concedida por </a:t>
            </a:r>
            <a:r>
              <a:rPr lang="es-ES_tradnl" altLang="es-AR" dirty="0" smtClean="0">
                <a:latin typeface="Corbel" panose="020B0503020204020204" pitchFamily="34" charset="0"/>
              </a:rPr>
              <a:t>enfermedad.</a:t>
            </a:r>
          </a:p>
          <a:p>
            <a:pPr>
              <a:buFont typeface="Arial" panose="020B0604020202020204" pitchFamily="34" charset="0"/>
              <a:buChar char="•"/>
            </a:pPr>
            <a:endParaRPr lang="es-ES_tradnl" altLang="es-AR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73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1"/>
            <a:ext cx="8763000" cy="595238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_tradnl" altLang="es-AR" sz="3000" dirty="0" smtClean="0">
                <a:latin typeface="Corbel" panose="020B0503020204020204" pitchFamily="34" charset="0"/>
              </a:rPr>
              <a:t>Las inasistencias deberán ser justificadas antes de las 48 </a:t>
            </a:r>
            <a:r>
              <a:rPr lang="es-ES_tradnl" altLang="es-AR" sz="3000" dirty="0" err="1" smtClean="0">
                <a:latin typeface="Corbel" panose="020B0503020204020204" pitchFamily="34" charset="0"/>
              </a:rPr>
              <a:t>hs</a:t>
            </a:r>
            <a:r>
              <a:rPr lang="es-ES_tradnl" altLang="es-AR" sz="3000" dirty="0" smtClean="0">
                <a:latin typeface="Corbel" panose="020B0503020204020204" pitchFamily="34" charset="0"/>
              </a:rPr>
              <a:t>., </a:t>
            </a:r>
            <a:r>
              <a:rPr lang="es-ES_tradnl" altLang="es-AR" sz="3000" dirty="0" smtClean="0">
                <a:latin typeface="Corbel" panose="020B0503020204020204" pitchFamily="34" charset="0"/>
              </a:rPr>
              <a:t>en </a:t>
            </a:r>
            <a:r>
              <a:rPr lang="es-ES_tradnl" altLang="es-AR" sz="3000" dirty="0" err="1">
                <a:latin typeface="Corbel" panose="020B0503020204020204" pitchFamily="34" charset="0"/>
              </a:rPr>
              <a:t>P</a:t>
            </a:r>
            <a:r>
              <a:rPr lang="es-ES_tradnl" altLang="es-AR" sz="3000" dirty="0" err="1" smtClean="0">
                <a:latin typeface="Corbel" panose="020B0503020204020204" pitchFamily="34" charset="0"/>
              </a:rPr>
              <a:t>receptoría</a:t>
            </a:r>
            <a:r>
              <a:rPr lang="es-ES_tradnl" altLang="es-AR" sz="3000" dirty="0" smtClean="0">
                <a:latin typeface="Corbel" panose="020B0503020204020204" pitchFamily="3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s-ES_tradnl" altLang="es-AR" sz="3000" dirty="0" smtClean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altLang="es-AR" sz="3000" dirty="0" smtClean="0">
                <a:latin typeface="Corbel" panose="020B0503020204020204" pitchFamily="34" charset="0"/>
              </a:rPr>
              <a:t>Los </a:t>
            </a:r>
            <a:r>
              <a:rPr lang="es-ES_tradnl" altLang="es-AR" sz="3000" dirty="0" smtClean="0">
                <a:latin typeface="Corbel" panose="020B0503020204020204" pitchFamily="34" charset="0"/>
              </a:rPr>
              <a:t>alumnos/as </a:t>
            </a:r>
            <a:r>
              <a:rPr lang="es-ES_tradnl" altLang="es-AR" sz="3000" dirty="0" smtClean="0">
                <a:latin typeface="Corbel" panose="020B0503020204020204" pitchFamily="34" charset="0"/>
              </a:rPr>
              <a:t>deberán concurrir con la vestimenta correspondiente y </a:t>
            </a:r>
            <a:r>
              <a:rPr lang="es-ES_tradnl" altLang="es-AR" sz="3000" b="1" dirty="0" smtClean="0">
                <a:latin typeface="Corbel" panose="020B0503020204020204" pitchFamily="34" charset="0"/>
              </a:rPr>
              <a:t>guardapolvo blanco.</a:t>
            </a:r>
          </a:p>
          <a:p>
            <a:pPr>
              <a:buFont typeface="Arial" panose="020B0604020202020204" pitchFamily="34" charset="0"/>
              <a:buChar char="•"/>
            </a:pPr>
            <a:endParaRPr lang="es-ES_tradnl" altLang="es-AR" sz="3000" dirty="0" smtClean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altLang="es-AR" sz="3000" dirty="0" smtClean="0">
                <a:latin typeface="Corbel" panose="020B0503020204020204" pitchFamily="34" charset="0"/>
              </a:rPr>
              <a:t>Traer el </a:t>
            </a:r>
            <a:r>
              <a:rPr lang="es-ES_tradnl" altLang="es-AR" sz="3000" b="1" dirty="0" smtClean="0">
                <a:latin typeface="Corbel" panose="020B0503020204020204" pitchFamily="34" charset="0"/>
              </a:rPr>
              <a:t>material solicitado</a:t>
            </a:r>
            <a:r>
              <a:rPr lang="es-ES_tradnl" altLang="es-AR" sz="3000" dirty="0" smtClean="0">
                <a:latin typeface="Corbel" panose="020B0503020204020204" pitchFamily="34" charset="0"/>
              </a:rPr>
              <a:t> por el/la docente para cada asignatura.</a:t>
            </a:r>
          </a:p>
          <a:p>
            <a:pPr>
              <a:buFont typeface="Arial" panose="020B0604020202020204" pitchFamily="34" charset="0"/>
              <a:buChar char="•"/>
            </a:pPr>
            <a:endParaRPr lang="es-ES_tradnl" altLang="es-AR" sz="3000" dirty="0" smtClean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altLang="es-AR" sz="3000" dirty="0" smtClean="0">
                <a:latin typeface="Corbel" panose="020B0503020204020204" pitchFamily="34" charset="0"/>
              </a:rPr>
              <a:t>Traer diariamente el </a:t>
            </a:r>
            <a:r>
              <a:rPr lang="es-ES_tradnl" altLang="es-AR" sz="3000" b="1" dirty="0" smtClean="0">
                <a:latin typeface="Corbel" panose="020B0503020204020204" pitchFamily="34" charset="0"/>
              </a:rPr>
              <a:t>Cuaderno de comunicación</a:t>
            </a:r>
            <a:r>
              <a:rPr lang="es-ES_tradnl" altLang="es-AR" sz="3000" dirty="0" smtClean="0">
                <a:latin typeface="Corbel" panose="020B0503020204020204" pitchFamily="34" charset="0"/>
              </a:rPr>
              <a:t> donde se informa los avances y notas, fechas de evaluaciones, </a:t>
            </a:r>
            <a:r>
              <a:rPr lang="es-ES_tradnl" altLang="es-AR" sz="3000" dirty="0" smtClean="0">
                <a:latin typeface="Corbel" panose="020B0503020204020204" pitchFamily="34" charset="0"/>
              </a:rPr>
              <a:t>citaciones a </a:t>
            </a:r>
            <a:r>
              <a:rPr lang="es-ES_tradnl" altLang="es-AR" sz="3000" dirty="0" smtClean="0">
                <a:latin typeface="Corbel" panose="020B0503020204020204" pitchFamily="34" charset="0"/>
              </a:rPr>
              <a:t>padres o tutores, inasistencias, entradas y salidas fuera del horario </a:t>
            </a:r>
            <a:r>
              <a:rPr lang="es-ES_tradnl" altLang="es-AR" sz="3000" dirty="0" smtClean="0">
                <a:latin typeface="Corbel" panose="020B0503020204020204" pitchFamily="34" charset="0"/>
              </a:rPr>
              <a:t>escolar estipulado</a:t>
            </a:r>
            <a:r>
              <a:rPr lang="es-ES_tradnl" altLang="es-AR" sz="3000" dirty="0" smtClean="0">
                <a:latin typeface="Corbel" panose="020B0503020204020204" pitchFamily="34" charset="0"/>
              </a:rPr>
              <a:t>, autorizaciones para salidas pedagógicas.</a:t>
            </a:r>
          </a:p>
          <a:p>
            <a:pPr marL="76394" indent="0">
              <a:buNone/>
            </a:pPr>
            <a:endParaRPr lang="es-ES_tradnl" altLang="es-AR" dirty="0" smtClean="0"/>
          </a:p>
          <a:p>
            <a:pPr>
              <a:buFont typeface="Wingdings" pitchFamily="2" charset="2"/>
              <a:buChar char="v"/>
            </a:pPr>
            <a:endParaRPr lang="es-ES_tradnl" altLang="es-AR" dirty="0"/>
          </a:p>
          <a:p>
            <a:endParaRPr lang="es-ES_tradnl" altLang="es-AR" sz="3100" dirty="0"/>
          </a:p>
        </p:txBody>
      </p:sp>
    </p:spTree>
    <p:extLst>
      <p:ext uri="{BB962C8B-B14F-4D97-AF65-F5344CB8AC3E}">
        <p14:creationId xmlns:p14="http://schemas.microsoft.com/office/powerpoint/2010/main" val="5629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661770" cy="990600"/>
          </a:xfrm>
        </p:spPr>
        <p:txBody>
          <a:bodyPr>
            <a:normAutofit/>
          </a:bodyPr>
          <a:lstStyle/>
          <a:p>
            <a:pPr algn="ctr"/>
            <a:r>
              <a:rPr lang="es-ES" altLang="es-AR" sz="4000" b="1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SANCIONES.   </a:t>
            </a:r>
            <a:r>
              <a:rPr lang="es-ES" altLang="es-AR" sz="3600" b="1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Se </a:t>
            </a:r>
            <a:r>
              <a:rPr lang="es-ES" altLang="es-AR" sz="3600" b="1" i="1" dirty="0">
                <a:solidFill>
                  <a:schemeClr val="tx1"/>
                </a:solidFill>
                <a:latin typeface="Corbel" panose="020B0503020204020204" pitchFamily="34" charset="0"/>
              </a:rPr>
              <a:t>aplican Por: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9753600" cy="5486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AR" sz="2800" b="1" i="1" dirty="0">
                <a:latin typeface="Corbel" panose="020B0503020204020204" pitchFamily="34" charset="0"/>
              </a:rPr>
              <a:t>Faltas muy graves</a:t>
            </a:r>
            <a:r>
              <a:rPr lang="es-ES" altLang="es-AR" sz="2800" b="1" dirty="0">
                <a:latin typeface="Corbel" panose="020B0503020204020204" pitchFamily="34" charset="0"/>
              </a:rPr>
              <a:t>:</a:t>
            </a:r>
            <a:r>
              <a:rPr lang="es-ES" altLang="es-AR" sz="2800" dirty="0">
                <a:latin typeface="Corbel" panose="020B0503020204020204" pitchFamily="34" charset="0"/>
              </a:rPr>
              <a:t> Toda acción violenta  que ponga en riesgo la integridad física o psicológica de </a:t>
            </a:r>
            <a:r>
              <a:rPr lang="es-ES" altLang="es-AR" sz="2800" dirty="0" smtClean="0">
                <a:latin typeface="Corbel" panose="020B0503020204020204" pitchFamily="34" charset="0"/>
              </a:rPr>
              <a:t>sí </a:t>
            </a:r>
            <a:r>
              <a:rPr lang="es-ES" altLang="es-AR" sz="2800" dirty="0">
                <a:latin typeface="Corbel" panose="020B0503020204020204" pitchFamily="34" charset="0"/>
              </a:rPr>
              <a:t>mismo y/o de </a:t>
            </a:r>
            <a:r>
              <a:rPr lang="es-ES" altLang="es-AR" sz="2800" dirty="0" smtClean="0">
                <a:latin typeface="Corbel" panose="020B0503020204020204" pitchFamily="34" charset="0"/>
              </a:rPr>
              <a:t>otros, </a:t>
            </a:r>
            <a:r>
              <a:rPr lang="es-ES" altLang="es-AR" sz="2800" dirty="0">
                <a:latin typeface="Corbel" panose="020B0503020204020204" pitchFamily="34" charset="0"/>
              </a:rPr>
              <a:t>el abuso de poder y la </a:t>
            </a:r>
            <a:r>
              <a:rPr lang="es-ES" altLang="es-AR" sz="2800" dirty="0" smtClean="0">
                <a:latin typeface="Corbel" panose="020B0503020204020204" pitchFamily="34" charset="0"/>
              </a:rPr>
              <a:t>discriminación. </a:t>
            </a:r>
            <a:r>
              <a:rPr lang="es-ES" altLang="es-AR" sz="2800" dirty="0">
                <a:latin typeface="Corbel" panose="020B0503020204020204" pitchFamily="34" charset="0"/>
              </a:rPr>
              <a:t>Por </a:t>
            </a:r>
            <a:r>
              <a:rPr lang="es-ES" altLang="es-AR" sz="2800" dirty="0" smtClean="0">
                <a:latin typeface="Corbel" panose="020B0503020204020204" pitchFamily="34" charset="0"/>
              </a:rPr>
              <a:t>ejemplo: </a:t>
            </a:r>
            <a:r>
              <a:rPr lang="es-ES" altLang="es-AR" sz="2800" dirty="0">
                <a:latin typeface="Corbel" panose="020B0503020204020204" pitchFamily="34" charset="0"/>
              </a:rPr>
              <a:t>daño físico a </a:t>
            </a:r>
            <a:r>
              <a:rPr lang="es-ES" altLang="es-AR" sz="2800" dirty="0" smtClean="0">
                <a:latin typeface="Corbel" panose="020B0503020204020204" pitchFamily="34" charset="0"/>
              </a:rPr>
              <a:t>otro/a compañero/a.</a:t>
            </a:r>
            <a:endParaRPr lang="es-ES" altLang="es-AR" sz="2800" dirty="0" smtClean="0">
              <a:latin typeface="Corbel" panose="020B0503020204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S" altLang="es-AR" sz="2800" b="1" dirty="0">
              <a:latin typeface="Corbel" panose="020B0503020204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AR" sz="2800" b="1" i="1" dirty="0">
                <a:latin typeface="Corbel" panose="020B0503020204020204" pitchFamily="34" charset="0"/>
              </a:rPr>
              <a:t>Faltas graves</a:t>
            </a:r>
            <a:r>
              <a:rPr lang="es-ES" altLang="es-AR" sz="2800" dirty="0">
                <a:latin typeface="Corbel" panose="020B0503020204020204" pitchFamily="34" charset="0"/>
              </a:rPr>
              <a:t>: se considerarán aquellas conductas que tengan la intencionalidad de causar daño a personas o cosas dentro de la institución. Por </a:t>
            </a:r>
            <a:r>
              <a:rPr lang="es-ES" altLang="es-AR" sz="2800" dirty="0" smtClean="0">
                <a:latin typeface="Corbel" panose="020B0503020204020204" pitchFamily="34" charset="0"/>
              </a:rPr>
              <a:t>ejemplo: </a:t>
            </a:r>
            <a:r>
              <a:rPr lang="es-ES" altLang="es-AR" sz="2800" dirty="0">
                <a:latin typeface="Corbel" panose="020B0503020204020204" pitchFamily="34" charset="0"/>
              </a:rPr>
              <a:t>falsificación de documentos, retirarse de la escuela sin autorización, introducir al establecimiento sustancias </a:t>
            </a:r>
            <a:r>
              <a:rPr lang="es-ES" altLang="es-AR" sz="2800" dirty="0" smtClean="0">
                <a:latin typeface="Corbel" panose="020B0503020204020204" pitchFamily="34" charset="0"/>
              </a:rPr>
              <a:t>tóxicas</a:t>
            </a:r>
            <a:r>
              <a:rPr lang="es-ES" altLang="es-AR" sz="2800" dirty="0">
                <a:latin typeface="Corbel" panose="020B0503020204020204" pitchFamily="34" charset="0"/>
              </a:rPr>
              <a:t>, alcohol, estupefacientes, etc</a:t>
            </a:r>
            <a:r>
              <a:rPr lang="es-ES" altLang="es-AR" sz="2800" dirty="0" smtClean="0">
                <a:latin typeface="Corbel" panose="020B0503020204020204" pitchFamily="34" charset="0"/>
              </a:rPr>
              <a:t>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S" altLang="es-AR" sz="2800" dirty="0">
              <a:latin typeface="Corbel" panose="020B0503020204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AR" sz="2800" dirty="0">
                <a:latin typeface="Corbel" panose="020B0503020204020204" pitchFamily="34" charset="0"/>
              </a:rPr>
              <a:t>Se consideran</a:t>
            </a:r>
            <a:r>
              <a:rPr lang="es-ES" altLang="es-AR" sz="2800" b="1" dirty="0">
                <a:latin typeface="Corbel" panose="020B0503020204020204" pitchFamily="34" charset="0"/>
              </a:rPr>
              <a:t> </a:t>
            </a:r>
            <a:r>
              <a:rPr lang="es-ES" altLang="es-AR" sz="2800" b="1" i="1" dirty="0">
                <a:latin typeface="Corbel" panose="020B0503020204020204" pitchFamily="34" charset="0"/>
              </a:rPr>
              <a:t>faltas leves </a:t>
            </a:r>
            <a:r>
              <a:rPr lang="es-ES" altLang="es-AR" sz="2800" dirty="0">
                <a:latin typeface="Corbel" panose="020B0503020204020204" pitchFamily="34" charset="0"/>
              </a:rPr>
              <a:t>aquellas conductas que puedan ser remediadas de manera inmediata o a corto plazo y que no perjudican, ni exponen a terceros. Por ejemplo no entrar al aula a tiempo, expresiones verbales inadecuadas, entre </a:t>
            </a:r>
            <a:r>
              <a:rPr lang="es-ES" altLang="es-AR" sz="2800" dirty="0" smtClean="0">
                <a:latin typeface="Corbel" panose="020B0503020204020204" pitchFamily="34" charset="0"/>
              </a:rPr>
              <a:t>otros.</a:t>
            </a:r>
            <a:endParaRPr lang="es-ES" altLang="es-AR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1058</Words>
  <Application>Microsoft Office PowerPoint</Application>
  <PresentationFormat>Personalizado</PresentationFormat>
  <Paragraphs>364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Metro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ACUERDOS ESCOLARES DE CONVIVENCIA  Res N° 0782/14 </vt:lpstr>
      <vt:lpstr>Presentación de PowerPoint</vt:lpstr>
      <vt:lpstr>SANCIONES.   Se aplican Por:</vt:lpstr>
      <vt:lpstr>Se clasifican en:</vt:lpstr>
      <vt:lpstr>TUTORÍAS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</dc:creator>
  <cp:lastModifiedBy>Carolina Bonvillani</cp:lastModifiedBy>
  <cp:revision>20</cp:revision>
  <dcterms:created xsi:type="dcterms:W3CDTF">2017-02-27T22:31:16Z</dcterms:created>
  <dcterms:modified xsi:type="dcterms:W3CDTF">2017-02-28T12:52:11Z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2013-10-27T00:00:00Z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2017-02-27T00:00:00Z</vt:filetime>
  </property>
</Properties>
</file>